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7" r:id="rId4"/>
    <p:sldId id="268" r:id="rId5"/>
    <p:sldId id="269" r:id="rId6"/>
    <p:sldId id="262" r:id="rId7"/>
    <p:sldId id="263" r:id="rId8"/>
    <p:sldId id="264" r:id="rId9"/>
    <p:sldId id="265" r:id="rId10"/>
    <p:sldId id="266" r:id="rId11"/>
    <p:sldId id="284" r:id="rId12"/>
    <p:sldId id="283" r:id="rId13"/>
    <p:sldId id="270" r:id="rId14"/>
    <p:sldId id="271" r:id="rId15"/>
    <p:sldId id="272" r:id="rId16"/>
    <p:sldId id="273" r:id="rId17"/>
    <p:sldId id="274" r:id="rId18"/>
    <p:sldId id="281" r:id="rId19"/>
    <p:sldId id="275" r:id="rId20"/>
    <p:sldId id="277" r:id="rId21"/>
    <p:sldId id="278" r:id="rId22"/>
    <p:sldId id="279" r:id="rId23"/>
    <p:sldId id="280" r:id="rId24"/>
    <p:sldId id="282" r:id="rId25"/>
    <p:sldId id="285" r:id="rId26"/>
    <p:sldId id="287" r:id="rId27"/>
    <p:sldId id="286" r:id="rId28"/>
    <p:sldId id="288" r:id="rId29"/>
    <p:sldId id="289" r:id="rId30"/>
  </p:sldIdLst>
  <p:sldSz cx="9144000" cy="6858000" type="screen4x3"/>
  <p:notesSz cx="6858000" cy="9144000"/>
  <p:custShowLst>
    <p:custShow name="Presentazione personalizzat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4"/>
        <p:sld r:id="rId15"/>
        <p:sld r:id="rId16"/>
        <p:sld r:id="rId17"/>
        <p:sld r:id="rId18"/>
        <p:sld r:id="rId20"/>
        <p:sld r:id="rId21"/>
        <p:sld r:id="rId22"/>
        <p:sld r:id="rId23"/>
        <p:sld r:id="rId24"/>
        <p:sld r:id="rId19"/>
        <p:sld r:id="rId25"/>
        <p:sld r:id="rId13"/>
        <p:sld r:id="rId12"/>
        <p:sld r:id="rId26"/>
        <p:sld r:id="rId27"/>
        <p:sld r:id="rId28"/>
        <p:sld r:id="rId29"/>
        <p:sld r:id="rId30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3561" autoAdjust="0"/>
  </p:normalViewPr>
  <p:slideViewPr>
    <p:cSldViewPr>
      <p:cViewPr varScale="1">
        <p:scale>
          <a:sx n="80" d="100"/>
          <a:sy n="80" d="100"/>
        </p:scale>
        <p:origin x="11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C6795-4480-AC48-8574-89141CA9DAE7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3C7C-5C32-7D46-B40D-20DD791FC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9166E-CBE9-471D-B394-B1821E5A354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4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AA4C0-25CB-40DA-BF54-475480BA1B7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56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9D75E-0A90-476B-B0C8-4AF622222A0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8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298-6CB5-4C11-B932-BAEB6482514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48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DD960-B0C1-4C3B-A048-B6FD02F8838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7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4FA7-5AEC-42BD-AE41-953B82F9C31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25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unni\AppData\Local\Microsoft\Windows\Temporary Internet Files\Content.IE5\SMUPXO5Q\d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7" y="1640979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00B050"/>
                </a:solidFill>
                <a:latin typeface="Verdana"/>
                <a:cs typeface="Verdana"/>
              </a:rPr>
              <a:t>Un viaggio nel mondo degli </a:t>
            </a:r>
            <a:r>
              <a:rPr lang="it-IT" sz="4800" dirty="0" smtClean="0">
                <a:solidFill>
                  <a:srgbClr val="00B050"/>
                </a:solidFill>
                <a:latin typeface="Verdana"/>
                <a:cs typeface="Verdana"/>
              </a:rPr>
              <a:t/>
            </a:r>
            <a:br>
              <a:rPr lang="it-IT" sz="4800" dirty="0" smtClean="0">
                <a:solidFill>
                  <a:srgbClr val="00B050"/>
                </a:solidFill>
                <a:latin typeface="Verdana"/>
                <a:cs typeface="Verdana"/>
              </a:rPr>
            </a:br>
            <a:r>
              <a:rPr lang="it-IT" sz="6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OGM</a:t>
            </a:r>
            <a:endParaRPr lang="it-IT" sz="6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497" y="4221088"/>
            <a:ext cx="8345951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2800" dirty="0" smtClean="0">
                <a:solidFill>
                  <a:schemeClr val="tx1"/>
                </a:solidFill>
                <a:latin typeface="Gabriola" pitchFamily="82" charset="0"/>
                <a:cs typeface="EucrosiaUPC" pitchFamily="18" charset="-34"/>
              </a:rPr>
              <a:t>Biotecnologie, OGM e biodiversità…</a:t>
            </a:r>
          </a:p>
          <a:p>
            <a:pPr algn="l"/>
            <a:r>
              <a:rPr lang="it-IT" sz="2800" dirty="0" smtClean="0">
                <a:solidFill>
                  <a:schemeClr val="tx1"/>
                </a:solidFill>
                <a:latin typeface="Gabriola" pitchFamily="82" charset="0"/>
                <a:cs typeface="EucrosiaUPC" pitchFamily="18" charset="-34"/>
              </a:rPr>
              <a:t>tutti argomenti molto interessanti,  ma quanto ne sapete?</a:t>
            </a:r>
          </a:p>
          <a:p>
            <a:pPr algn="l"/>
            <a:r>
              <a:rPr lang="it-IT" sz="2800" dirty="0" smtClean="0">
                <a:solidFill>
                  <a:schemeClr val="tx1"/>
                </a:solidFill>
                <a:latin typeface="Gabriola" pitchFamily="82" charset="0"/>
                <a:cs typeface="EucrosiaUPC" pitchFamily="18" charset="-34"/>
              </a:rPr>
              <a:t>Bisognerebbe fare il giro del mondo per scoprire quanto gli OGM sono presenti nei diversi Paesi. Interessante è anche scoprire i pro e i contro del loro utilizzo… quindi, </a:t>
            </a:r>
            <a:r>
              <a:rPr lang="it-IT" sz="2800" b="1" dirty="0" smtClean="0">
                <a:solidFill>
                  <a:schemeClr val="tx1"/>
                </a:solidFill>
                <a:latin typeface="Gabriola" pitchFamily="82" charset="0"/>
                <a:cs typeface="EucrosiaUPC" pitchFamily="18" charset="-34"/>
              </a:rPr>
              <a:t>BUON VIAGGIO!!!</a:t>
            </a:r>
          </a:p>
          <a:p>
            <a:pPr algn="l"/>
            <a:endParaRPr lang="it-IT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30" y="18414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63">
        <p:split orient="vert"/>
      </p:transition>
    </mc:Choice>
    <mc:Fallback xmlns="">
      <p:transition xmlns:p14="http://schemas.microsoft.com/office/powerpoint/2010/main" spd="slow" advTm="1616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340214" y="6165304"/>
            <a:ext cx="2982266" cy="179214"/>
          </a:xfrm>
        </p:spPr>
        <p:txBody>
          <a:bodyPr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Verdana"/>
                <a:cs typeface="Verdana"/>
              </a:rPr>
              <a:t>DNA modificato</a:t>
            </a:r>
            <a:endParaRPr lang="it-IT" sz="16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4881540" y="1230491"/>
            <a:ext cx="792088" cy="542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isultati immagini per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7" y="620688"/>
            <a:ext cx="2565201" cy="15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dna gene modific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11" y="1772814"/>
            <a:ext cx="2614640" cy="20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ttore 2 21"/>
          <p:cNvCxnSpPr/>
          <p:nvPr/>
        </p:nvCxnSpPr>
        <p:spPr>
          <a:xfrm flipH="1">
            <a:off x="6948264" y="4941591"/>
            <a:ext cx="678385" cy="490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431561" y="551646"/>
            <a:ext cx="3060319" cy="1608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818855" y="1772815"/>
            <a:ext cx="2736304" cy="2093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8" name="Picture 10" descr="Risultati immagini per dna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4896359"/>
            <a:ext cx="2367602" cy="10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1603256" y="526052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sz="24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it-IT" sz="24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51920" y="908720"/>
            <a:ext cx="4023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sz="16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cs typeface="Verdana"/>
              </a:rPr>
              <a:t>il DNA </a:t>
            </a:r>
            <a:r>
              <a:rPr lang="it-IT" sz="1600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cs typeface="Verdana"/>
              </a:rPr>
              <a:t>viene prelevato  </a:t>
            </a:r>
            <a:endParaRPr lang="it-IT" sz="1600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868144" y="4221088"/>
            <a:ext cx="30243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cs typeface="Verdana"/>
              </a:rPr>
              <a:t>Nel DNA viene inserito il nuovo gene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3710744" y="4699095"/>
            <a:ext cx="782960" cy="39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isultati immagini per batterio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5" y="2736803"/>
            <a:ext cx="1475690" cy="8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638647" y="2576782"/>
            <a:ext cx="4293393" cy="1877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2411760" y="30689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isultati immagini per insul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28" y="2614043"/>
            <a:ext cx="1500192" cy="11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ttore 2 26"/>
          <p:cNvCxnSpPr/>
          <p:nvPr/>
        </p:nvCxnSpPr>
        <p:spPr>
          <a:xfrm flipH="1">
            <a:off x="3309344" y="3666932"/>
            <a:ext cx="592180" cy="397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ttangolo 2047"/>
          <p:cNvSpPr/>
          <p:nvPr/>
        </p:nvSpPr>
        <p:spPr>
          <a:xfrm>
            <a:off x="1187624" y="3717032"/>
            <a:ext cx="2286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cs typeface="Verdana"/>
              </a:rPr>
              <a:t>produzione di insulina</a:t>
            </a:r>
            <a:endParaRPr lang="it-IT" sz="160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69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610">
        <p14:shred/>
      </p:transition>
    </mc:Choice>
    <mc:Fallback xmlns="">
      <p:transition xmlns:p14="http://schemas.microsoft.com/office/powerpoint/2010/main" spd="slow" advTm="7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486400" cy="576064"/>
          </a:xfrm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</a:t>
            </a:r>
            <a:r>
              <a:rPr lang="it-IT" sz="2400" dirty="0" smtClean="0">
                <a:solidFill>
                  <a:srgbClr val="000099"/>
                </a:solidFill>
                <a:latin typeface="Verdana"/>
                <a:cs typeface="Verdana"/>
              </a:rPr>
              <a:t>DIABETE </a:t>
            </a:r>
            <a:endParaRPr lang="it-IT" sz="2400" dirty="0">
              <a:solidFill>
                <a:srgbClr val="000099"/>
              </a:solidFill>
              <a:latin typeface="Verdana"/>
              <a:cs typeface="Verdana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8496944" cy="554461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9600" dirty="0" smtClean="0">
                <a:latin typeface="Verdana"/>
                <a:cs typeface="Verdana"/>
              </a:rPr>
              <a:t>SI DEFINISCE </a:t>
            </a:r>
            <a:r>
              <a:rPr lang="it-IT" sz="9600" b="1" dirty="0" smtClean="0">
                <a:latin typeface="Verdana"/>
                <a:cs typeface="Verdana"/>
              </a:rPr>
              <a:t>DIABETE</a:t>
            </a:r>
            <a:r>
              <a:rPr lang="it-IT" sz="9600" dirty="0" smtClean="0">
                <a:latin typeface="Verdana"/>
                <a:cs typeface="Verdana"/>
              </a:rPr>
              <a:t> </a:t>
            </a:r>
            <a:r>
              <a:rPr lang="it-IT" sz="9600" b="1" dirty="0" smtClean="0">
                <a:latin typeface="Verdana"/>
                <a:cs typeface="Verdana"/>
              </a:rPr>
              <a:t>MELLITO</a:t>
            </a:r>
            <a:r>
              <a:rPr lang="it-IT" sz="9600" dirty="0" smtClean="0">
                <a:latin typeface="Verdana"/>
                <a:cs typeface="Verdana"/>
              </a:rPr>
              <a:t> LA CONDIZIONE IN CUI SI HA UN AUMENTO DELLA GLICEMIA.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9600" dirty="0" smtClean="0">
                <a:latin typeface="Verdana"/>
                <a:cs typeface="Verdana"/>
              </a:rPr>
              <a:t>IL GLUCOSIO AUMENTA NEL SANGUE QUANDO LE CELLULE DELL’ORGANISMO NON SONO IN GRADO DI UTILIZZARLO PER:</a:t>
            </a:r>
          </a:p>
          <a:p>
            <a:pPr algn="just"/>
            <a:r>
              <a:rPr lang="it-IT" sz="9600" dirty="0" smtClean="0">
                <a:latin typeface="Verdana"/>
                <a:cs typeface="Verdana"/>
              </a:rPr>
              <a:t>1. INSUFFICIENTE PRODUZIONE DI INSULINA;</a:t>
            </a:r>
          </a:p>
          <a:p>
            <a:pPr algn="just"/>
            <a:r>
              <a:rPr lang="it-IT" sz="9600" dirty="0" smtClean="0">
                <a:latin typeface="Verdana"/>
                <a:cs typeface="Verdana"/>
              </a:rPr>
              <a:t>2. MINORE EFFICACIA DELL’AZIONE DELL’INSULINA.</a:t>
            </a:r>
          </a:p>
          <a:p>
            <a:endParaRPr lang="it-IT" sz="9600" dirty="0" smtClean="0">
              <a:latin typeface="Verdana"/>
              <a:cs typeface="Verdana"/>
            </a:endParaRPr>
          </a:p>
          <a:p>
            <a:pPr algn="just"/>
            <a:r>
              <a:rPr lang="it-IT" sz="9600" dirty="0" smtClean="0">
                <a:latin typeface="Verdana"/>
                <a:cs typeface="Verdana"/>
              </a:rPr>
              <a:t>Il diabete mellito è caratterizzato </a:t>
            </a:r>
            <a:r>
              <a:rPr lang="it-IT" sz="9600" dirty="0">
                <a:latin typeface="Verdana"/>
                <a:cs typeface="Verdana"/>
              </a:rPr>
              <a:t>da un'elevata concentrazione di </a:t>
            </a:r>
            <a:r>
              <a:rPr lang="it-IT" sz="9600" dirty="0" smtClean="0">
                <a:latin typeface="Verdana"/>
                <a:cs typeface="Verdana"/>
              </a:rPr>
              <a:t>glucosio nel </a:t>
            </a:r>
            <a:r>
              <a:rPr lang="it-IT" sz="9600" dirty="0">
                <a:latin typeface="Verdana"/>
                <a:cs typeface="Verdana"/>
              </a:rPr>
              <a:t>sangue, a sua volta causata da una carenza </a:t>
            </a:r>
            <a:r>
              <a:rPr lang="it-IT" sz="9600" dirty="0" smtClean="0">
                <a:latin typeface="Verdana"/>
                <a:cs typeface="Verdana"/>
              </a:rPr>
              <a:t>di</a:t>
            </a:r>
            <a:r>
              <a:rPr lang="it-IT" sz="9600" dirty="0">
                <a:latin typeface="Verdana"/>
                <a:cs typeface="Verdana"/>
              </a:rPr>
              <a:t> </a:t>
            </a:r>
            <a:r>
              <a:rPr lang="it-IT" sz="9600" dirty="0" smtClean="0">
                <a:latin typeface="Verdana"/>
                <a:cs typeface="Verdana"/>
              </a:rPr>
              <a:t>insulina nell'organismo umano. Quando si dice diabete mellito significa che si ha un aumento della glicemia. </a:t>
            </a:r>
          </a:p>
          <a:p>
            <a:pPr algn="just"/>
            <a:endParaRPr lang="it-IT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it-IT" sz="1600" dirty="0" smtClean="0">
                <a:latin typeface="Century Gothic" panose="020B0502020202020204" pitchFamily="34" charset="0"/>
              </a:rPr>
              <a:t>                    	</a:t>
            </a:r>
          </a:p>
          <a:p>
            <a:r>
              <a:rPr lang="it-IT" sz="9600" dirty="0">
                <a:latin typeface="Verdana"/>
                <a:cs typeface="Verdana"/>
              </a:rPr>
              <a:t> </a:t>
            </a:r>
            <a:r>
              <a:rPr lang="it-IT" sz="9600" dirty="0" smtClean="0">
                <a:latin typeface="Verdana"/>
                <a:cs typeface="Verdana"/>
              </a:rPr>
              <a:t>   </a:t>
            </a:r>
            <a:endParaRPr lang="it-IT" sz="9600" dirty="0">
              <a:latin typeface="Verdana"/>
              <a:cs typeface="Verdana"/>
            </a:endParaRPr>
          </a:p>
          <a:p>
            <a:pPr algn="ctr"/>
            <a:r>
              <a:rPr lang="it-IT" sz="9600" dirty="0" smtClean="0">
                <a:latin typeface="Verdana"/>
                <a:cs typeface="Verdana"/>
              </a:rPr>
              <a:t>la glicemia è il valore di glucosio nel sangue </a:t>
            </a:r>
            <a:endParaRPr lang="it-IT" sz="9600" dirty="0">
              <a:latin typeface="Verdana"/>
              <a:cs typeface="Verdana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355976" y="5589240"/>
            <a:ext cx="484632" cy="453200"/>
          </a:xfrm>
          <a:prstGeom prst="down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2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88">
        <p:split orient="vert"/>
      </p:transition>
    </mc:Choice>
    <mc:Fallback xmlns="">
      <p:transition xmlns:p14="http://schemas.microsoft.com/office/powerpoint/2010/main" spd="slow" advTm="274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0"/>
            <a:ext cx="8060432" cy="1512168"/>
          </a:xfrm>
        </p:spPr>
        <p:txBody>
          <a:bodyPr>
            <a:normAutofit/>
          </a:bodyPr>
          <a:lstStyle/>
          <a:p>
            <a:r>
              <a:rPr lang="it-IT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Ogm farmaci</a:t>
            </a:r>
            <a:endParaRPr lang="it-IT" sz="32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584176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L'Insulina è un ormone 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importante per: il metabolismo e per l’utilizzazione </a:t>
            </a:r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dell'energia proveniente dalle sostanze nutrienti 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ingerite, in particolare il glucosio</a:t>
            </a:r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</p:txBody>
      </p:sp>
      <p:pic>
        <p:nvPicPr>
          <p:cNvPr id="1026" name="Picture 2" descr="Risultati immagini per ogm farma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90835"/>
            <a:ext cx="5112568" cy="3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25">
        <p14:flythrough/>
      </p:transition>
    </mc:Choice>
    <mc:Fallback xmlns="">
      <p:transition xmlns:p14="http://schemas.microsoft.com/office/powerpoint/2010/main" spd="slow" advTm="8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Il salmone mutante</a:t>
            </a:r>
            <a:endParaRPr lang="it-IT" sz="4000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488832" cy="17526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Il pesce </a:t>
            </a:r>
            <a:r>
              <a:rPr lang="it-IT" sz="2400" dirty="0" smtClean="0">
                <a:solidFill>
                  <a:srgbClr val="FFCC00"/>
                </a:solidFill>
                <a:latin typeface="Verdana"/>
                <a:cs typeface="Verdana"/>
              </a:rPr>
              <a:t>OGM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 che cresce a velocità </a:t>
            </a:r>
            <a:r>
              <a:rPr lang="it-IT" sz="2400" u="sng" dirty="0" smtClean="0">
                <a:solidFill>
                  <a:srgbClr val="0070C0"/>
                </a:solidFill>
                <a:latin typeface="Verdana"/>
                <a:cs typeface="Verdana"/>
              </a:rPr>
              <a:t>DOPPIA</a:t>
            </a:r>
            <a:endParaRPr lang="it-IT" sz="2400" u="sng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400216" cy="31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95">
        <p14:flip dir="r"/>
      </p:transition>
    </mc:Choice>
    <mc:Fallback xmlns="">
      <p:transition xmlns:p14="http://schemas.microsoft.com/office/powerpoint/2010/main" spd="slow" advTm="80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122899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LA DIFFERENZA TRA I SALMONI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70247"/>
              </p:ext>
            </p:extLst>
          </p:nvPr>
        </p:nvGraphicFramePr>
        <p:xfrm>
          <a:off x="1043608" y="4437112"/>
          <a:ext cx="7488832" cy="181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NOMENCLATURA BINOMIA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LUNGHEZZA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PESO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TEMPO</a:t>
                      </a:r>
                      <a:r>
                        <a:rPr lang="it-IT" baseline="0" dirty="0" smtClean="0"/>
                        <a:t> DI CRESCITA</a:t>
                      </a:r>
                      <a:endParaRPr lang="it-IT" dirty="0" smtClean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Salmo salar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33</a:t>
                      </a:r>
                      <a:r>
                        <a:rPr lang="it-IT" baseline="0" dirty="0" smtClean="0"/>
                        <a:t>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1,3 kg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 Mesi</a:t>
                      </a:r>
                      <a:endParaRPr lang="it-IT" dirty="0"/>
                    </a:p>
                  </a:txBody>
                  <a:tcPr/>
                </a:tc>
              </a:tr>
              <a:tr h="595255"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Salmone mutante</a:t>
                      </a:r>
                      <a:endParaRPr lang="it-IT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61 cm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 kg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18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Mesi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245745" cy="32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2">
        <p14:prism/>
      </p:transition>
    </mc:Choice>
    <mc:Fallback xmlns="">
      <p:transition xmlns:p14="http://schemas.microsoft.com/office/powerpoint/2010/main" spd="slow" advTm="4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ibridazioni 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3505944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Il salmone OGM è stato creato ibridando il DNA di tre tipi di pesce salmone atlantico, salmone reale (</a:t>
            </a:r>
            <a:r>
              <a:rPr lang="it-IT" sz="2400" i="1" dirty="0" err="1" smtClean="0">
                <a:solidFill>
                  <a:schemeClr val="tx1"/>
                </a:solidFill>
                <a:latin typeface="Verdana"/>
                <a:cs typeface="Verdana"/>
              </a:rPr>
              <a:t>Oncorhynchus</a:t>
            </a:r>
            <a:r>
              <a:rPr lang="it-IT" sz="24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  <a:latin typeface="Verdana"/>
                <a:cs typeface="Verdana"/>
              </a:rPr>
              <a:t>tshawytscha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 del 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Pacifico e del blennio Americano (</a:t>
            </a:r>
            <a:r>
              <a:rPr lang="it-IT" sz="2400" i="1" dirty="0" err="1">
                <a:solidFill>
                  <a:schemeClr val="tx1"/>
                </a:solidFill>
                <a:latin typeface="Verdana"/>
                <a:cs typeface="Verdana"/>
              </a:rPr>
              <a:t>Z</a:t>
            </a:r>
            <a:r>
              <a:rPr lang="it-IT" sz="2400" i="1" dirty="0" err="1" smtClean="0">
                <a:solidFill>
                  <a:schemeClr val="tx1"/>
                </a:solidFill>
                <a:latin typeface="Verdana"/>
                <a:cs typeface="Verdana"/>
              </a:rPr>
              <a:t>oarces</a:t>
            </a:r>
            <a:r>
              <a:rPr lang="it-IT" sz="24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  <a:latin typeface="Verdana"/>
                <a:cs typeface="Verdana"/>
              </a:rPr>
              <a:t>americanus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).</a:t>
            </a:r>
            <a:endParaRPr lang="it-IT" sz="2400" i="1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84">
        <p14:flythrough/>
      </p:transition>
    </mc:Choice>
    <mc:Fallback xmlns="">
      <p:transition xmlns:p14="http://schemas.microsoft.com/office/powerpoint/2010/main" spd="slow" advTm="9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Dove viene allevato?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280920" cy="1661120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Viene allevato </a:t>
            </a:r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 Panama e in Canada in posti chiusi (solo individui sterili </a:t>
            </a:r>
            <a:r>
              <a:rPr lang="it-IT" sz="2400" dirty="0">
                <a:solidFill>
                  <a:schemeClr val="tx1"/>
                </a:solidFill>
                <a:latin typeface="Verdana"/>
                <a:cs typeface="Verdana"/>
              </a:rPr>
              <a:t>e dello stesso sesso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) senza rischio di contatti con le altre specie e di danneggiare la biodiversità.</a:t>
            </a:r>
            <a:endParaRPr lang="it-IT" sz="24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17395" cy="27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488">
        <p14:doors dir="vert"/>
      </p:transition>
    </mc:Choice>
    <mc:Fallback xmlns="">
      <p:transition xmlns:p14="http://schemas.microsoft.com/office/powerpoint/2010/main" spd="slow" advTm="94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342584" cy="1470025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376092"/>
                </a:solidFill>
                <a:latin typeface="Verdana"/>
                <a:cs typeface="Verdana"/>
              </a:rPr>
              <a:t>Commercio pesci OGM</a:t>
            </a:r>
            <a:endParaRPr lang="it-IT" sz="3600" dirty="0">
              <a:solidFill>
                <a:srgbClr val="376092"/>
              </a:solidFill>
              <a:latin typeface="Verdana"/>
              <a:cs typeface="Verdana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511919" y="2608734"/>
            <a:ext cx="8064896" cy="1224136"/>
          </a:xfrm>
        </p:spPr>
        <p:txBody>
          <a:bodyPr/>
          <a:lstStyle/>
          <a:p>
            <a:r>
              <a:rPr lang="it-IT" dirty="0" smtClean="0">
                <a:solidFill>
                  <a:schemeClr val="accent6"/>
                </a:solidFill>
                <a:latin typeface="Verdana"/>
                <a:cs typeface="Verdana"/>
              </a:rPr>
              <a:t>È un continuo scambio tra </a:t>
            </a:r>
          </a:p>
          <a:p>
            <a:r>
              <a:rPr lang="it-IT" dirty="0" smtClean="0">
                <a:solidFill>
                  <a:schemeClr val="accent6"/>
                </a:solidFill>
                <a:latin typeface="Verdana"/>
                <a:cs typeface="Verdana"/>
              </a:rPr>
              <a:t>USA - UE.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843808" y="3891699"/>
            <a:ext cx="8640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868144" y="48128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Verdana"/>
                <a:cs typeface="Verdana"/>
              </a:rPr>
              <a:t>Riceve</a:t>
            </a:r>
            <a:endParaRPr lang="it-IT" sz="2400" dirty="0">
              <a:latin typeface="Verdana"/>
              <a:cs typeface="Verdan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99592" y="482780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Verdana"/>
                <a:cs typeface="Verdana"/>
              </a:rPr>
              <a:t>Alleva e commercia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5292080" y="3891699"/>
            <a:ext cx="79208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5" y="1484784"/>
            <a:ext cx="14954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79869"/>
      </p:ext>
    </p:extLst>
  </p:cSld>
  <p:clrMapOvr>
    <a:masterClrMapping/>
  </p:clrMapOvr>
  <p:transition spd="slow" advTm="489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9458" y="1916832"/>
            <a:ext cx="7542942" cy="165618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261669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76092"/>
                </a:solidFill>
              </a:rPr>
              <a:t>ORGANISMI GENETICAMENTE MODIFICATI</a:t>
            </a:r>
          </a:p>
        </p:txBody>
      </p:sp>
      <p:pic>
        <p:nvPicPr>
          <p:cNvPr id="1026" name="Picture 2" descr="C:\Users\alunni\Desktop\OGM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3945" y="6067006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lunni\Desktop\o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75" y="297656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867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2">
        <p:fade/>
      </p:transition>
    </mc:Choice>
    <mc:Fallback xmlns="">
      <p:transition xmlns:p14="http://schemas.microsoft.com/office/powerpoint/2010/main" spd="med" advTm="3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476672"/>
            <a:ext cx="7087816" cy="1470025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vantaggi nell’uso degli </a:t>
            </a:r>
            <a:r>
              <a:rPr lang="it-IT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ogm</a:t>
            </a:r>
            <a:endParaRPr lang="it-IT" sz="4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280920" cy="4392488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Gli OGM potrebbero aiutare a risolvere il problema della fame e della sottoalimentazione nel mondo.</a:t>
            </a:r>
          </a:p>
          <a:p>
            <a:pPr algn="just"/>
            <a:endParaRPr lang="it-IT" sz="24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Un esempio pratico è il </a:t>
            </a: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Golden Rice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 (riso transgenico) che contiene il gene per il precursore della vitamina A che potrebbe aiutare a risolvere il problema della carenza nutrizionale nei bambini del Sud-Est Asiatico che si nutrono solo di riso rischiando la cecità.</a:t>
            </a:r>
            <a:endParaRPr lang="it-IT"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3966"/>
            <a:ext cx="194787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288">
        <p:cut/>
      </p:transition>
    </mc:Choice>
    <mc:Fallback xmlns="">
      <p:transition xmlns:p14="http://schemas.microsoft.com/office/powerpoint/2010/main" advTm="1928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0412" y="260648"/>
            <a:ext cx="6836296" cy="1008112"/>
          </a:xfrm>
        </p:spPr>
        <p:txBody>
          <a:bodyPr>
            <a:normAutofit/>
          </a:bodyPr>
          <a:lstStyle/>
          <a:p>
            <a:r>
              <a:rPr lang="it-IT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Il </a:t>
            </a:r>
            <a:r>
              <a:rPr lang="it-IT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dna</a:t>
            </a:r>
            <a:endParaRPr lang="it-IT" sz="4800" b="1" dirty="0">
              <a:latin typeface="Verdana"/>
              <a:cs typeface="Verdana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7056784" cy="1368151"/>
          </a:xfrm>
        </p:spPr>
        <p:txBody>
          <a:bodyPr>
            <a:normAutofit/>
          </a:bodyPr>
          <a:lstStyle/>
          <a:p>
            <a:r>
              <a:rPr lang="it-IT" dirty="0">
                <a:latin typeface="Verdana"/>
                <a:cs typeface="Verdana"/>
              </a:rPr>
              <a:t>L</a:t>
            </a:r>
            <a:r>
              <a:rPr lang="it-IT" dirty="0" smtClean="0">
                <a:latin typeface="Verdana"/>
                <a:cs typeface="Verdana"/>
              </a:rPr>
              <a:t>a Molecola della vita</a:t>
            </a:r>
            <a:endParaRPr lang="it-IT" dirty="0">
              <a:latin typeface="Verdana"/>
              <a:cs typeface="Verdana"/>
            </a:endParaRPr>
          </a:p>
        </p:txBody>
      </p:sp>
      <p:pic>
        <p:nvPicPr>
          <p:cNvPr id="1026" name="Picture 2" descr="C:\Users\alunni\Desktop\il dna migliori immagini - Cerca con Google_files\1466692231-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4" y="1412776"/>
            <a:ext cx="6352162" cy="35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"/>
    </mc:Choice>
    <mc:Fallback xmlns="">
      <p:transition xmlns:p14="http://schemas.microsoft.com/office/powerpoint/2010/main" spd="slow" advTm="316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24707" y="2323758"/>
            <a:ext cx="7430239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OGM / AGRICOLTURA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&amp;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ALIMENTAZIONE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8" name="Picture 4" descr="Risultati immagini per ogm agricoltura biolog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6549">
            <a:off x="6360435" y="4677011"/>
            <a:ext cx="2593086" cy="15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ogm agricoltura biolog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48">
            <a:off x="6605116" y="900599"/>
            <a:ext cx="2380589" cy="14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alimentazione b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560">
            <a:off x="526896" y="552450"/>
            <a:ext cx="2305358" cy="17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Risultati immagini per alimentazione b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2" descr="Risultati immagini per alimentazione b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4" descr="Risultati immagini per alimentazione b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6" descr="Risultati immagini per alimentazione bi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8" descr="Risultati immagini per alimentazione bi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20" descr="Risultati immagini per alimentazione bi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22" descr="Risultati immagini per alimentazione bi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24" descr="Risultati immagini per alimentazione bi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26" descr="Risultati immagini per alimentazione bi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28" descr="Risultati immagini per alimentazione bi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30" descr="Risultati immagini per alimentazione bi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32" descr="Risultati immagini per alimentazione bio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34" descr="Risultati immagini per alimentazione bio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36" descr="Risultati immagini per alimentazione bio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213">
            <a:off x="197451" y="4542605"/>
            <a:ext cx="204984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7">
        <p:fade/>
      </p:transition>
    </mc:Choice>
    <mc:Fallback xmlns="">
      <p:transition xmlns:p14="http://schemas.microsoft.com/office/powerpoint/2010/main" spd="med" advTm="32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agricoltura </a:t>
            </a:r>
            <a:r>
              <a:rPr lang="it-IT" sz="4000" b="1" cap="all" dirty="0" err="1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</a:t>
            </a:r>
            <a:endParaRPr lang="it-IT" sz="4000" dirty="0">
              <a:solidFill>
                <a:srgbClr val="008000"/>
              </a:solidFill>
              <a:latin typeface="Forte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364502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Verdana"/>
                <a:cs typeface="Verdana"/>
              </a:rPr>
              <a:t>L'agricoltura biologica si differenzia dagli altri modi di coltivare sostanzialmente per:</a:t>
            </a:r>
          </a:p>
          <a:p>
            <a:pPr algn="just"/>
            <a:r>
              <a:rPr lang="it-IT" sz="2000" dirty="0" smtClean="0">
                <a:latin typeface="Verdana"/>
                <a:cs typeface="Verdana"/>
              </a:rPr>
              <a:t>1. il </a:t>
            </a:r>
            <a:r>
              <a:rPr lang="it-IT" sz="2000" dirty="0">
                <a:latin typeface="Verdana"/>
                <a:cs typeface="Verdana"/>
              </a:rPr>
              <a:t>totale rifiuto di utilizzo di sostanze derivanti da sintesi;</a:t>
            </a:r>
          </a:p>
          <a:p>
            <a:pPr algn="just"/>
            <a:r>
              <a:rPr lang="it-IT" sz="2000" dirty="0" smtClean="0">
                <a:latin typeface="Verdana"/>
                <a:cs typeface="Verdana"/>
              </a:rPr>
              <a:t>2. l'impiego </a:t>
            </a:r>
            <a:r>
              <a:rPr lang="it-IT" sz="2000" dirty="0">
                <a:latin typeface="Verdana"/>
                <a:cs typeface="Verdana"/>
              </a:rPr>
              <a:t>di semente biologica certificata o non trattata;</a:t>
            </a:r>
          </a:p>
          <a:p>
            <a:pPr algn="just"/>
            <a:r>
              <a:rPr lang="it-IT" sz="2000" dirty="0" smtClean="0">
                <a:latin typeface="Verdana"/>
                <a:cs typeface="Verdana"/>
              </a:rPr>
              <a:t>3. la </a:t>
            </a:r>
            <a:r>
              <a:rPr lang="it-IT" sz="2000" dirty="0">
                <a:latin typeface="Verdana"/>
                <a:cs typeface="Verdana"/>
              </a:rPr>
              <a:t>scelta di farsi controllare e certificare da un organismo di controllo;</a:t>
            </a:r>
          </a:p>
          <a:p>
            <a:pPr algn="just"/>
            <a:r>
              <a:rPr lang="it-IT" sz="2000" dirty="0" smtClean="0">
                <a:latin typeface="Verdana"/>
                <a:cs typeface="Verdana"/>
              </a:rPr>
              <a:t>4. l'attenzione </a:t>
            </a:r>
            <a:r>
              <a:rPr lang="it-IT" sz="2000" dirty="0">
                <a:latin typeface="Verdana"/>
                <a:cs typeface="Verdana"/>
              </a:rPr>
              <a:t>a salvaguardare ed aumentare la fertilità naturale di un terreno.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83768" y="1313050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Verdana"/>
                <a:cs typeface="Verdana"/>
              </a:rPr>
              <a:t>Agricoltura biologica significa sviluppare </a:t>
            </a:r>
            <a:r>
              <a:rPr lang="it-IT" sz="2000" dirty="0">
                <a:latin typeface="Verdana"/>
                <a:cs typeface="Verdana"/>
              </a:rPr>
              <a:t>un modello di produzione che eviti lo sfruttamento eccessivo delle risorse naturali, in particolare del suolo, dell'acqua e dell'aria, utilizzando invece tali risorse all’interno di un modello di sviluppo che possa durare nel tempo.</a:t>
            </a:r>
          </a:p>
        </p:txBody>
      </p:sp>
      <p:pic>
        <p:nvPicPr>
          <p:cNvPr id="6" name="Picture 2" descr="Risultati immagini per ogm agricoltura biolog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82324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0">
        <p14:prism isContent="1"/>
      </p:transition>
    </mc:Choice>
    <mc:Fallback xmlns="">
      <p:transition xmlns:p14="http://schemas.microsoft.com/office/powerpoint/2010/main" spd="slow" advTm="37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alimentazione </a:t>
            </a:r>
            <a:r>
              <a:rPr lang="it-IT" sz="4000" b="1" cap="all" dirty="0" err="1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</a:t>
            </a:r>
            <a:endParaRPr lang="it-IT" sz="40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FF9900"/>
              </a:solidFill>
              <a:latin typeface="Forte" pitchFamily="66" charset="0"/>
            </a:endParaRPr>
          </a:p>
        </p:txBody>
      </p:sp>
      <p:pic>
        <p:nvPicPr>
          <p:cNvPr id="10" name="Picture 2" descr="Risultati immagini per alimentazione 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69" y="1293358"/>
            <a:ext cx="19442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95536" y="1293358"/>
            <a:ext cx="61206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Verdana"/>
                <a:cs typeface="Verdana"/>
              </a:rPr>
              <a:t>A</a:t>
            </a:r>
            <a:r>
              <a:rPr lang="it-IT" sz="2400" dirty="0" smtClean="0">
                <a:latin typeface="Verdana"/>
                <a:cs typeface="Verdana"/>
              </a:rPr>
              <a:t>limentazione </a:t>
            </a:r>
            <a:r>
              <a:rPr lang="it-IT" sz="2400" dirty="0">
                <a:latin typeface="Verdana"/>
                <a:cs typeface="Verdana"/>
              </a:rPr>
              <a:t>biologica </a:t>
            </a:r>
            <a:r>
              <a:rPr lang="it-IT" sz="2400" dirty="0" smtClean="0">
                <a:latin typeface="Verdana"/>
                <a:cs typeface="Verdana"/>
              </a:rPr>
              <a:t>significa un’alimentazione che </a:t>
            </a:r>
            <a:r>
              <a:rPr lang="it-IT" sz="2400" dirty="0">
                <a:latin typeface="Verdana"/>
                <a:cs typeface="Verdana"/>
              </a:rPr>
              <a:t>usa prodotti derivanti da agricoltura biologica</a:t>
            </a:r>
            <a:r>
              <a:rPr lang="it-IT" sz="2400" i="1" dirty="0">
                <a:latin typeface="Verdana"/>
                <a:cs typeface="Verdana"/>
              </a:rPr>
              <a:t>.</a:t>
            </a:r>
            <a:endParaRPr lang="it-IT" sz="2400" dirty="0">
              <a:latin typeface="Verdana"/>
              <a:cs typeface="Verdan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2577098"/>
            <a:ext cx="61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Verdana"/>
                <a:cs typeface="Verdana"/>
              </a:rPr>
              <a:t>I prodotti </a:t>
            </a:r>
            <a:r>
              <a:rPr lang="it-IT" sz="2400" dirty="0" err="1" smtClean="0">
                <a:latin typeface="Verdana"/>
                <a:cs typeface="Verdana"/>
              </a:rPr>
              <a:t>bio</a:t>
            </a:r>
            <a:r>
              <a:rPr lang="it-IT" sz="2400" dirty="0" smtClean="0">
                <a:latin typeface="Verdana"/>
                <a:cs typeface="Verdana"/>
              </a:rPr>
              <a:t> più usati sono il mais, la soia, il cotone e la colza.</a:t>
            </a:r>
            <a:endParaRPr lang="it-IT" sz="2400" dirty="0">
              <a:latin typeface="Verdana"/>
              <a:cs typeface="Verdana"/>
            </a:endParaRPr>
          </a:p>
        </p:txBody>
      </p:sp>
      <p:pic>
        <p:nvPicPr>
          <p:cNvPr id="13" name="Picture 2" descr="Risultati immagini per bioagricert simb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458">
            <a:off x="1340373" y="4181871"/>
            <a:ext cx="44666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16">
        <p:split orient="vert"/>
      </p:transition>
    </mc:Choice>
    <mc:Fallback xmlns="">
      <p:transition xmlns:p14="http://schemas.microsoft.com/office/powerpoint/2010/main" spd="slow" advTm="114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svantaggi </a:t>
            </a:r>
            <a:r>
              <a:rPr lang="it-IT" b="1" cap="all" dirty="0" err="1">
                <a:ln/>
                <a:solidFill>
                  <a:schemeClr val="bg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Il più grande svantaggio dell’alimentazione </a:t>
            </a:r>
            <a:r>
              <a:rPr lang="it-IT" sz="2400" dirty="0" err="1" smtClean="0">
                <a:latin typeface="Verdana"/>
                <a:cs typeface="Verdana"/>
              </a:rPr>
              <a:t>bio</a:t>
            </a:r>
            <a:r>
              <a:rPr lang="it-IT" sz="2400" dirty="0" smtClean="0">
                <a:latin typeface="Verdana"/>
                <a:cs typeface="Verdana"/>
              </a:rPr>
              <a:t> è il costo molto elevato perché l’agricoltura biologica ha una resa inferiore rispetto all’agricoltura tradizionale. </a:t>
            </a:r>
          </a:p>
          <a:p>
            <a:pPr marL="0" indent="0">
              <a:buNone/>
            </a:pPr>
            <a:endParaRPr lang="it-IT" sz="2800" b="1" dirty="0">
              <a:latin typeface="Harlow Solid Italic" pitchFamily="82" charset="0"/>
            </a:endParaRPr>
          </a:p>
        </p:txBody>
      </p:sp>
      <p:pic>
        <p:nvPicPr>
          <p:cNvPr id="2050" name="Picture 2" descr="Risultati immagini per svantaggi b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4405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8">
        <p14:ferris dir="l"/>
      </p:transition>
    </mc:Choice>
    <mc:Fallback xmlns="">
      <p:transition xmlns:p14="http://schemas.microsoft.com/office/powerpoint/2010/main" spd="slow" advTm="10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Agricoltura </a:t>
            </a:r>
            <a:r>
              <a:rPr lang="it-IT" sz="4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ogm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Da</a:t>
            </a:r>
            <a:r>
              <a:rPr lang="it-IT" sz="24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it-IT" sz="2400" dirty="0">
                <a:solidFill>
                  <a:srgbClr val="333333"/>
                </a:solidFill>
                <a:latin typeface="Verdana"/>
                <a:cs typeface="Verdana"/>
              </a:rPr>
              <a:t>millenni l'uomo pratica la </a:t>
            </a:r>
            <a:r>
              <a:rPr lang="it-IT" sz="2400" b="1" dirty="0">
                <a:solidFill>
                  <a:srgbClr val="333333"/>
                </a:solidFill>
                <a:latin typeface="Verdana"/>
                <a:cs typeface="Verdana"/>
              </a:rPr>
              <a:t>selezione genetica</a:t>
            </a:r>
            <a:r>
              <a:rPr lang="it-IT" sz="2400" dirty="0">
                <a:solidFill>
                  <a:srgbClr val="333333"/>
                </a:solidFill>
                <a:latin typeface="Verdana"/>
                <a:cs typeface="Verdana"/>
              </a:rPr>
              <a:t> delle piante coltivate e degli animali allevati, effettuando incroci e selezionando quelle migliori dal punto di vista alimentare. La frutta e la verdura che mangiamo oggi sono molto migliori di quelle di 100 anni fa, le quali, a loro volta, erano migliori di quelle di 500 anni fa e così </a:t>
            </a:r>
            <a:r>
              <a:rPr lang="it-IT" sz="2400" dirty="0" smtClean="0">
                <a:solidFill>
                  <a:srgbClr val="333333"/>
                </a:solidFill>
                <a:latin typeface="Verdana"/>
                <a:cs typeface="Verdana"/>
              </a:rPr>
              <a:t>via.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endParaRPr lang="it-IT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05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469">
        <p14:flash/>
      </p:transition>
    </mc:Choice>
    <mc:Fallback xmlns="">
      <p:transition xmlns:p14="http://schemas.microsoft.com/office/powerpoint/2010/main" spd="slow" advTm="164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8520" y="-2475656"/>
            <a:ext cx="8638728" cy="6912818"/>
          </a:xfrm>
        </p:spPr>
        <p:txBody>
          <a:bodyPr>
            <a:normAutofit/>
          </a:bodyPr>
          <a:lstStyle/>
          <a:p>
            <a:r>
              <a:rPr lang="it-IT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vantaggi degli Ogm 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2143563"/>
            <a:ext cx="7016824" cy="39379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0070C0"/>
                </a:solidFill>
                <a:latin typeface="Verdana"/>
                <a:cs typeface="Verdana"/>
              </a:rPr>
              <a:t>medicina umana e animale: 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produzione di farmaci utilizzando microrganismi transgenici</a:t>
            </a:r>
          </a:p>
          <a:p>
            <a:endParaRPr lang="it-IT" sz="24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FFC000"/>
                </a:solidFill>
                <a:latin typeface="Verdana"/>
                <a:cs typeface="Verdana"/>
              </a:rPr>
              <a:t>ambiente: </a:t>
            </a:r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i microrganismi OGM possono accelerare la  decontaminazione dei terreni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it-IT" sz="24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it-IT" sz="2400" dirty="0">
                <a:solidFill>
                  <a:srgbClr val="009900"/>
                </a:solidFill>
                <a:latin typeface="Verdana"/>
                <a:cs typeface="Verdana"/>
              </a:rPr>
              <a:t>p</a:t>
            </a:r>
            <a:r>
              <a:rPr lang="it-IT" sz="2400" dirty="0" smtClean="0">
                <a:solidFill>
                  <a:srgbClr val="009900"/>
                </a:solidFill>
                <a:latin typeface="Verdana"/>
                <a:cs typeface="Verdana"/>
              </a:rPr>
              <a:t>roduzione di alimenti: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per l’uomo e per gli animali.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2696"/>
              </p:ext>
            </p:extLst>
          </p:nvPr>
        </p:nvGraphicFramePr>
        <p:xfrm>
          <a:off x="251520" y="1484784"/>
          <a:ext cx="8784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600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Verdana"/>
                          <a:cs typeface="Verdana"/>
                        </a:rPr>
                        <a:t>Gli</a:t>
                      </a:r>
                      <a:r>
                        <a:rPr lang="it-IT" sz="2400" baseline="0" dirty="0" smtClean="0">
                          <a:latin typeface="Verdana"/>
                          <a:cs typeface="Verdana"/>
                        </a:rPr>
                        <a:t>  OGM possono essere utilizzati in vari campi :</a:t>
                      </a:r>
                      <a:endParaRPr lang="it-IT" sz="2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ttore 2 5"/>
          <p:cNvCxnSpPr/>
          <p:nvPr/>
        </p:nvCxnSpPr>
        <p:spPr>
          <a:xfrm>
            <a:off x="3995936" y="608155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309982" y="19888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930">
        <p14:reveal/>
      </p:transition>
    </mc:Choice>
    <mc:Fallback xmlns="">
      <p:transition xmlns:p14="http://schemas.microsoft.com/office/powerpoint/2010/main" spd="slow" advTm="10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40159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SOSTENIBILITA’ ALIMENTARE</a:t>
            </a:r>
            <a:endParaRPr lang="it-IT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280920" cy="3289920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Nel 2050 la popolazione mondiale salirà a 9,6 miliardi. Le risorse del pianeta non basteranno per soddisfare i bisogni alimentari di tutti.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84984"/>
            <a:ext cx="45434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99">
        <p:circle/>
      </p:transition>
    </mc:Choice>
    <mc:Fallback xmlns="">
      <p:transition xmlns:p14="http://schemas.microsoft.com/office/powerpoint/2010/main" spd="slow" advTm="61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b="1" cap="all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UNA SPERANZA</a:t>
            </a:r>
            <a:endParaRPr lang="it-IT" sz="4000" dirty="0">
              <a:solidFill>
                <a:srgbClr val="008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08912" cy="4176464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latin typeface="Verdana"/>
                <a:cs typeface="Verdana"/>
              </a:rPr>
              <a:t>La genetica applicata alla produzione alimentare è una delle aree in cui la ricerca scientifica può migliorare la nostra vita e combattere la </a:t>
            </a: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grande piaga della fame nel mondo.</a:t>
            </a:r>
            <a:endParaRPr lang="it-IT" sz="24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87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90">
        <p14:ripple/>
      </p:transition>
    </mc:Choice>
    <mc:Fallback xmlns="">
      <p:transition xmlns:p14="http://schemas.microsoft.com/office/powerpoint/2010/main" spd="slow" advTm="80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NOSTRE CONCLUSIONI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In conclusione la 2^C dice Sì agli OGM ma con cautela, cioè controllando scientificamente i possibili effetti dannosi per l’uomo e per l’ambiente, evitando speculazioni economiche e politiche e utilizzando gli OGM per aiutare le popolazioni sotto-alimentate oppure in campo medico-farmaceutico.</a:t>
            </a:r>
          </a:p>
        </p:txBody>
      </p:sp>
    </p:spTree>
    <p:extLst>
      <p:ext uri="{BB962C8B-B14F-4D97-AF65-F5344CB8AC3E}">
        <p14:creationId xmlns:p14="http://schemas.microsoft.com/office/powerpoint/2010/main" val="2683267346"/>
      </p:ext>
    </p:extLst>
  </p:cSld>
  <p:clrMapOvr>
    <a:masterClrMapping/>
  </p:clrMapOvr>
  <p:transition spd="slow" advTm="14968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IMG_02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1" b="11941"/>
          <a:stretch>
            <a:fillRect/>
          </a:stretch>
        </p:blipFill>
        <p:spPr>
          <a:xfrm>
            <a:off x="539552" y="251598"/>
            <a:ext cx="8242042" cy="6273746"/>
          </a:xfrm>
        </p:spPr>
      </p:pic>
    </p:spTree>
    <p:extLst>
      <p:ext uri="{BB962C8B-B14F-4D97-AF65-F5344CB8AC3E}">
        <p14:creationId xmlns:p14="http://schemas.microsoft.com/office/powerpoint/2010/main" val="26832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19">
        <p:checker/>
      </p:transition>
    </mc:Choice>
    <mc:Fallback xmlns="">
      <p:transition xmlns:p14="http://schemas.microsoft.com/office/powerpoint/2010/main" spd="slow" advTm="161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395536" y="188640"/>
            <a:ext cx="7272808" cy="1008112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Verdana"/>
                <a:cs typeface="Verdana"/>
              </a:rPr>
              <a:t> </a:t>
            </a:r>
            <a:br>
              <a:rPr lang="it-IT" sz="4000" dirty="0">
                <a:latin typeface="Verdana"/>
                <a:cs typeface="Verdana"/>
              </a:rPr>
            </a:br>
            <a:r>
              <a:rPr lang="it-IT" sz="4000" dirty="0">
                <a:latin typeface="Verdana"/>
                <a:cs typeface="Verdana"/>
              </a:rPr>
              <a:t/>
            </a:r>
            <a:br>
              <a:rPr lang="it-IT" sz="4000" dirty="0">
                <a:latin typeface="Verdana"/>
                <a:cs typeface="Verdana"/>
              </a:rPr>
            </a:b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LA STRUTTURA </a:t>
            </a:r>
            <a:r>
              <a:rPr lang="it-IT" sz="4000" dirty="0">
                <a:latin typeface="Verdana"/>
                <a:cs typeface="Verdana"/>
              </a:rPr>
              <a:t/>
            </a:r>
            <a:br>
              <a:rPr lang="it-IT" sz="4000" dirty="0">
                <a:latin typeface="Verdana"/>
                <a:cs typeface="Verdana"/>
              </a:rPr>
            </a:br>
            <a:r>
              <a:rPr lang="it-IT" sz="4000" dirty="0">
                <a:latin typeface="Verdana"/>
                <a:cs typeface="Verdana"/>
              </a:rPr>
              <a:t/>
            </a:r>
            <a:br>
              <a:rPr lang="it-IT" sz="4000" dirty="0">
                <a:latin typeface="Verdana"/>
                <a:cs typeface="Verdana"/>
              </a:rPr>
            </a:br>
            <a:endParaRPr lang="it-IT" sz="4000" dirty="0">
              <a:latin typeface="Verdana"/>
              <a:cs typeface="Verdan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Il DNA è una molecola formata da 2 filamenti avvolti a doppia elica. Le strutture portanti verticali, sono costruiti dal succedersi di molecole di acido fosforico legato a un zucchero, il desossiribosio. </a:t>
            </a:r>
          </a:p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Ogni gradino è formato da una coppia di basi azotate legate fra loro da legami chimici. </a:t>
            </a:r>
          </a:p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Le basi azotate sono 4: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latin typeface="Verdana"/>
                <a:cs typeface="Verdana"/>
              </a:rPr>
              <a:t>a</a:t>
            </a:r>
            <a:r>
              <a:rPr lang="it-IT" sz="2400" dirty="0" smtClean="0">
                <a:latin typeface="Verdana"/>
                <a:cs typeface="Verdana"/>
              </a:rPr>
              <a:t>denina;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Verdana"/>
                <a:cs typeface="Verdana"/>
              </a:rPr>
              <a:t>timina;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latin typeface="Verdana"/>
                <a:cs typeface="Verdana"/>
              </a:rPr>
              <a:t>c</a:t>
            </a:r>
            <a:r>
              <a:rPr lang="it-IT" sz="2400" dirty="0" smtClean="0">
                <a:latin typeface="Verdana"/>
                <a:cs typeface="Verdana"/>
              </a:rPr>
              <a:t>itosina;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Verdana"/>
                <a:cs typeface="Verdana"/>
              </a:rPr>
              <a:t>guanina. </a:t>
            </a:r>
            <a:endParaRPr lang="it-IT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6748705"/>
      </p:ext>
    </p:extLst>
  </p:cSld>
  <p:clrMapOvr>
    <a:masterClrMapping/>
  </p:clrMapOvr>
  <p:transition spd="slow" advTm="2016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latin typeface="Verdana"/>
                <a:cs typeface="Verdana"/>
              </a:rPr>
              <a:t> </a:t>
            </a:r>
            <a:br>
              <a:rPr lang="it-IT" sz="3600" dirty="0">
                <a:latin typeface="Verdana"/>
                <a:cs typeface="Verdana"/>
              </a:rPr>
            </a:br>
            <a:r>
              <a:rPr lang="it-IT" sz="3600" dirty="0">
                <a:latin typeface="Verdana"/>
                <a:cs typeface="Verdana"/>
              </a:rPr>
              <a:t/>
            </a:r>
            <a:br>
              <a:rPr lang="it-IT" sz="3600" dirty="0">
                <a:latin typeface="Verdana"/>
                <a:cs typeface="Verdana"/>
              </a:rPr>
            </a:br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IL CODICE GENETICO </a:t>
            </a:r>
            <a:r>
              <a:rPr lang="it-IT" sz="3600" dirty="0">
                <a:latin typeface="Verdana"/>
                <a:cs typeface="Verdana"/>
              </a:rPr>
              <a:t/>
            </a:r>
            <a:br>
              <a:rPr lang="it-IT" sz="3600" dirty="0">
                <a:latin typeface="Verdana"/>
                <a:cs typeface="Verdana"/>
              </a:rPr>
            </a:br>
            <a:r>
              <a:rPr lang="it-IT" sz="3600" dirty="0">
                <a:latin typeface="Verdana"/>
                <a:cs typeface="Verdana"/>
              </a:rPr>
              <a:t/>
            </a:r>
            <a:br>
              <a:rPr lang="it-IT" sz="3600" dirty="0">
                <a:latin typeface="Verdana"/>
                <a:cs typeface="Verdana"/>
              </a:rPr>
            </a:br>
            <a:endParaRPr lang="it-IT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Verdana"/>
                <a:cs typeface="Verdana"/>
              </a:rPr>
              <a:t>Il codice genetico è universale, cioè è uguale in tutti gli organismi viventi dai batteri all’uomo, è dato dalla successione delle basi azotate lungo il filamento di DNA .</a:t>
            </a:r>
            <a:endParaRPr lang="it-IT" sz="2400" dirty="0">
              <a:latin typeface="Verdana"/>
              <a:cs typeface="Verdan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0" y="3105835"/>
            <a:ext cx="13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608512" cy="32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167714"/>
      </p:ext>
    </p:extLst>
  </p:cSld>
  <p:clrMapOvr>
    <a:masterClrMapping/>
  </p:clrMapOvr>
  <p:transition spd="slow" advTm="949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2880319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rgbClr val="00B0F0"/>
                </a:solidFill>
                <a:latin typeface="Verdana"/>
                <a:cs typeface="Verdana"/>
              </a:rPr>
              <a:t>Le </a:t>
            </a:r>
            <a:r>
              <a:rPr lang="it-IT" sz="2400" dirty="0" smtClean="0">
                <a:solidFill>
                  <a:srgbClr val="00B0F0"/>
                </a:solidFill>
                <a:latin typeface="Verdana"/>
                <a:cs typeface="Verdana"/>
              </a:rPr>
              <a:t>biotecnologie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sono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molto conosciute e già nell’antichità venivano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usate per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preparare il pane,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fermentare l’uva, per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ottenere bevande alcoliche, produrre la birra, preparare formaggi; sono incluse anche le tecniche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di incrocio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e selezione di razze di animali utili per l’uomo e anche gli incroci e selezione per produrre varietà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di piante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utili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ai bisogni dell’uomo.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latin typeface="Verdana"/>
                <a:cs typeface="Verdana"/>
              </a:rPr>
              <a:t> </a:t>
            </a:r>
            <a:br>
              <a:rPr lang="it-IT" b="1" dirty="0" smtClean="0">
                <a:latin typeface="Verdana"/>
                <a:cs typeface="Verdana"/>
              </a:rPr>
            </a:br>
            <a:r>
              <a:rPr lang="it-IT" b="1" dirty="0" smtClean="0">
                <a:latin typeface="Verdana"/>
                <a:cs typeface="Verdana"/>
              </a:rPr>
              <a:t/>
            </a:r>
            <a:br>
              <a:rPr lang="it-IT" b="1" dirty="0" smtClean="0">
                <a:latin typeface="Verdana"/>
                <a:cs typeface="Verdana"/>
              </a:rPr>
            </a:b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le biotecnologie tradizionali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it-IT" b="1" dirty="0" smtClean="0">
                <a:latin typeface="Verdana"/>
                <a:cs typeface="Verdana"/>
              </a:rPr>
              <a:t/>
            </a:r>
            <a:br>
              <a:rPr lang="it-IT" b="1" dirty="0" smtClean="0">
                <a:latin typeface="Verdana"/>
                <a:cs typeface="Verdana"/>
              </a:rPr>
            </a:br>
            <a:r>
              <a:rPr lang="it-IT" b="1" dirty="0" smtClean="0">
                <a:latin typeface="Verdana"/>
                <a:cs typeface="Verdana"/>
              </a:rPr>
              <a:t/>
            </a:r>
            <a:br>
              <a:rPr lang="it-IT" b="1" dirty="0" smtClean="0">
                <a:latin typeface="Verdana"/>
                <a:cs typeface="Verdana"/>
              </a:rPr>
            </a:br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48">
        <p:fade/>
      </p:transition>
    </mc:Choice>
    <mc:Fallback xmlns="">
      <p:transition xmlns:p14="http://schemas.microsoft.com/office/powerpoint/2010/main" spd="med" advTm="19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39754" cy="1430455"/>
          </a:xfrm>
          <a:noFill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cs typeface="Calibri"/>
              </a:rPr>
              <a:t>LE BIOTECNOLOGIE MODERNE</a:t>
            </a:r>
            <a:endParaRPr lang="it-IT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cs typeface="Calibri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37626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Oggi viviamo la “</a:t>
            </a:r>
            <a:r>
              <a:rPr lang="it-IT" sz="9600" dirty="0">
                <a:solidFill>
                  <a:srgbClr val="00FFFF"/>
                </a:solidFill>
                <a:latin typeface="Verdana"/>
                <a:cs typeface="Verdana"/>
              </a:rPr>
              <a:t>terza età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”, la terza fase delle applicazioni biotecnologiche. Idealmente ha inizio nel 1953 con la scoperta della struttura del </a:t>
            </a:r>
            <a:r>
              <a:rPr lang="it-IT" sz="9600" dirty="0">
                <a:solidFill>
                  <a:srgbClr val="00FF00"/>
                </a:solidFill>
                <a:latin typeface="Verdana"/>
                <a:cs typeface="Verdana"/>
              </a:rPr>
              <a:t>DNA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 (l’acido desossiribonucleico, presente nei cromosomi di ogni cellula come portatore dell’informazione genetica) da parte di </a:t>
            </a:r>
            <a:r>
              <a:rPr lang="it-IT" sz="9600" dirty="0">
                <a:solidFill>
                  <a:srgbClr val="800080"/>
                </a:solidFill>
                <a:latin typeface="Verdana"/>
                <a:cs typeface="Verdana"/>
              </a:rPr>
              <a:t>Francis Crick 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lang="it-IT" sz="9600" dirty="0">
                <a:solidFill>
                  <a:srgbClr val="00FF00"/>
                </a:solidFill>
                <a:latin typeface="Verdana"/>
                <a:cs typeface="Verdana"/>
              </a:rPr>
              <a:t>James Watson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  <a:endParaRPr lang="it-IT" sz="96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it-IT" sz="96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it-IT" sz="9600" dirty="0" smtClean="0">
                <a:solidFill>
                  <a:srgbClr val="000000"/>
                </a:solidFill>
                <a:latin typeface="Verdana"/>
                <a:cs typeface="Verdana"/>
              </a:rPr>
              <a:t>La 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scienza sa che le “</a:t>
            </a:r>
            <a:r>
              <a:rPr lang="it-IT" sz="9600" dirty="0">
                <a:solidFill>
                  <a:srgbClr val="00FFFF"/>
                </a:solidFill>
                <a:latin typeface="Verdana"/>
                <a:cs typeface="Verdana"/>
              </a:rPr>
              <a:t>informazioni della vita</a:t>
            </a:r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” di qualsiasi essere, vegetale o animale, semplice o complesso, sono contenute nel DNA</a:t>
            </a:r>
            <a:r>
              <a:rPr lang="it-IT" sz="9600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algn="just"/>
            <a:endParaRPr lang="it-IT" sz="96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it-IT" sz="9600" dirty="0">
                <a:solidFill>
                  <a:srgbClr val="000000"/>
                </a:solidFill>
                <a:latin typeface="Verdana"/>
                <a:cs typeface="Verdana"/>
              </a:rPr>
              <a:t>Studiare il DNA permette dunque di capire i meccanismi dell’ereditarietà genetica, prima appena intuiti</a:t>
            </a:r>
            <a:r>
              <a:rPr lang="it-IT" sz="9600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algn="l"/>
            <a:endParaRPr lang="it-IT" sz="8000" dirty="0">
              <a:solidFill>
                <a:srgbClr val="000000"/>
              </a:solidFill>
            </a:endParaRPr>
          </a:p>
          <a:p>
            <a:endParaRPr lang="it-IT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819">
        <p:circle/>
      </p:transition>
    </mc:Choice>
    <mc:Fallback xmlns="">
      <p:transition xmlns:p14="http://schemas.microsoft.com/office/powerpoint/2010/main" spd="slow" advTm="2381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8280920" cy="667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Verdana"/>
                <a:cs typeface="Verdana"/>
              </a:rPr>
              <a:t>Dal secolo scorso nasce </a:t>
            </a:r>
            <a:r>
              <a:rPr lang="it-IT" sz="2400" dirty="0">
                <a:latin typeface="Verdana"/>
                <a:cs typeface="Verdana"/>
              </a:rPr>
              <a:t>l’ingegneria genetica, ovvero la possibilità di manipolare il DNA di un organismo per modificarlo o per combinarlo con parti di DNA di un altro organismo. Il campo d’azione delle biotecnologie ne risulta enormemente ampliato. Nascono i diversi settori di applicazione delle biotecnologie</a:t>
            </a:r>
            <a:r>
              <a:rPr lang="it-IT" sz="2400" dirty="0" smtClean="0">
                <a:latin typeface="Verdana"/>
                <a:cs typeface="Verdana"/>
              </a:rPr>
              <a:t>:</a:t>
            </a:r>
          </a:p>
          <a:p>
            <a:pPr algn="just"/>
            <a:endParaRPr lang="it-IT" sz="2400" dirty="0">
              <a:latin typeface="Verdana"/>
              <a:cs typeface="Verdana"/>
            </a:endParaRPr>
          </a:p>
          <a:p>
            <a:pPr marL="457200" indent="-457200" algn="just">
              <a:buAutoNum type="arabicPeriod"/>
            </a:pPr>
            <a:r>
              <a:rPr lang="it-IT" sz="2400" b="1" dirty="0" smtClean="0">
                <a:latin typeface="Verdana"/>
                <a:cs typeface="Verdana"/>
              </a:rPr>
              <a:t>Farmacologia </a:t>
            </a:r>
            <a:r>
              <a:rPr lang="it-IT" sz="2400" b="1" dirty="0">
                <a:latin typeface="Verdana"/>
                <a:cs typeface="Verdana"/>
              </a:rPr>
              <a:t>e </a:t>
            </a:r>
            <a:r>
              <a:rPr lang="it-IT" sz="2400" b="1" dirty="0" smtClean="0">
                <a:latin typeface="Verdana"/>
                <a:cs typeface="Verdana"/>
              </a:rPr>
              <a:t>medicina</a:t>
            </a:r>
            <a:r>
              <a:rPr lang="it-IT" sz="2400" dirty="0" smtClean="0">
                <a:latin typeface="Verdana"/>
                <a:cs typeface="Verdana"/>
              </a:rPr>
              <a:t>: le </a:t>
            </a:r>
            <a:r>
              <a:rPr lang="it-IT" sz="2400" dirty="0">
                <a:latin typeface="Verdana"/>
                <a:cs typeface="Verdana"/>
              </a:rPr>
              <a:t>biotecnologie </a:t>
            </a:r>
            <a:r>
              <a:rPr lang="it-IT" sz="2400" dirty="0" smtClean="0">
                <a:latin typeface="Verdana"/>
                <a:cs typeface="Verdana"/>
              </a:rPr>
              <a:t>sono utilizzate </a:t>
            </a:r>
            <a:r>
              <a:rPr lang="it-IT" sz="2400" dirty="0">
                <a:latin typeface="Verdana"/>
                <a:cs typeface="Verdana"/>
              </a:rPr>
              <a:t>per produrre farmaci, vaccini, reagenti diagnostici, terapie geniche per curare le malattie ereditarie</a:t>
            </a:r>
            <a:r>
              <a:rPr lang="it-IT" sz="2400" dirty="0" smtClean="0">
                <a:latin typeface="Verdana"/>
                <a:cs typeface="Verdana"/>
              </a:rPr>
              <a:t>;</a:t>
            </a:r>
          </a:p>
          <a:p>
            <a:pPr algn="just"/>
            <a:endParaRPr lang="it-IT" sz="2400" dirty="0">
              <a:latin typeface="Verdana"/>
              <a:cs typeface="Verdana"/>
            </a:endParaRPr>
          </a:p>
          <a:p>
            <a:pPr algn="just"/>
            <a:r>
              <a:rPr lang="it-IT" sz="2400" b="1" dirty="0" smtClean="0">
                <a:latin typeface="Verdana"/>
                <a:cs typeface="Verdana"/>
              </a:rPr>
              <a:t>2. Agricoltura, zootecnia </a:t>
            </a:r>
            <a:r>
              <a:rPr lang="it-IT" sz="2400" b="1" dirty="0">
                <a:latin typeface="Verdana"/>
                <a:cs typeface="Verdana"/>
              </a:rPr>
              <a:t>e </a:t>
            </a:r>
            <a:r>
              <a:rPr lang="it-IT" sz="2400" b="1" dirty="0" smtClean="0">
                <a:latin typeface="Verdana"/>
                <a:cs typeface="Verdana"/>
              </a:rPr>
              <a:t>veterinaria</a:t>
            </a:r>
            <a:r>
              <a:rPr lang="it-IT" sz="2400" dirty="0" smtClean="0">
                <a:latin typeface="Verdana"/>
                <a:cs typeface="Verdana"/>
              </a:rPr>
              <a:t>: per </a:t>
            </a:r>
            <a:r>
              <a:rPr lang="it-IT" sz="2400" dirty="0">
                <a:latin typeface="Verdana"/>
                <a:cs typeface="Verdana"/>
              </a:rPr>
              <a:t>selezionare vegetali e animali transgenici in modo da ottenere varietà più produttive o resistenti a malattie, parassiti, avverse condizioni ambientali;</a:t>
            </a:r>
          </a:p>
          <a:p>
            <a:pPr algn="just"/>
            <a:endParaRPr lang="it-IT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11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6">
        <p:blinds dir="vert"/>
      </p:transition>
    </mc:Choice>
    <mc:Fallback xmlns="">
      <p:transition xmlns:p14="http://schemas.microsoft.com/office/powerpoint/2010/main" spd="slow" advTm="3390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latin typeface="Verdana"/>
                <a:cs typeface="Verdana"/>
              </a:rPr>
              <a:t>3.Bioindustria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>
                <a:latin typeface="Verdana"/>
                <a:cs typeface="Verdana"/>
              </a:rPr>
              <a:t>(chimica, farmaceutica o  </a:t>
            </a:r>
            <a:r>
              <a:rPr lang="it-IT" sz="2400" dirty="0" smtClean="0">
                <a:latin typeface="Verdana"/>
                <a:cs typeface="Verdana"/>
              </a:rPr>
              <a:t>              alimentare</a:t>
            </a:r>
            <a:r>
              <a:rPr lang="it-IT" sz="2400" dirty="0">
                <a:latin typeface="Verdana"/>
                <a:cs typeface="Verdana"/>
              </a:rPr>
              <a:t>): impiega microrganismi naturali o geneticamente modificati per migliorare un dato processo industriale nella produzione di antibiotici, vitamine, amminoacidi, enzimi, zuccheri, bevande, additivi, acidi, solventi, detergenti, collanti, olii, materie plastiche…</a:t>
            </a:r>
            <a:r>
              <a:rPr lang="it-IT" sz="2400" dirty="0" smtClean="0">
                <a:latin typeface="Verdana"/>
                <a:cs typeface="Verdana"/>
              </a:rPr>
              <a:t>;</a:t>
            </a:r>
          </a:p>
          <a:p>
            <a:pPr algn="just"/>
            <a:endParaRPr lang="it-IT" sz="2400" b="1" dirty="0">
              <a:latin typeface="Verdana"/>
              <a:cs typeface="Verdana"/>
            </a:endParaRPr>
          </a:p>
          <a:p>
            <a:pPr algn="just"/>
            <a:r>
              <a:rPr lang="it-IT" sz="2400" b="1" dirty="0" smtClean="0">
                <a:latin typeface="Verdana"/>
                <a:cs typeface="Verdana"/>
              </a:rPr>
              <a:t>4. Ambiente</a:t>
            </a:r>
            <a:r>
              <a:rPr lang="it-IT" sz="2400" dirty="0">
                <a:latin typeface="Verdana"/>
                <a:cs typeface="Verdana"/>
              </a:rPr>
              <a:t>: le caratteristiche genetiche di diversi organismi vengono esaltate e impiegate per la tutela dell’ambiente, per la lotta all’inquinamento (spesso al posto di elementi chimici di sintesi), per la tutela delle specie in via di estinzione e la salvaguardia della </a:t>
            </a:r>
            <a:r>
              <a:rPr lang="it-IT" sz="2400" dirty="0" smtClean="0">
                <a:latin typeface="Verdana"/>
                <a:cs typeface="Verdana"/>
              </a:rPr>
              <a:t>biodiversità.</a:t>
            </a:r>
            <a:endParaRPr lang="it-IT" sz="2400" dirty="0">
              <a:latin typeface="Verdana"/>
              <a:cs typeface="Verdana"/>
            </a:endParaRPr>
          </a:p>
        </p:txBody>
      </p:sp>
      <p:pic>
        <p:nvPicPr>
          <p:cNvPr id="3" name="Picture 2" descr="Risultati immagini per biotecnologie mode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21449"/>
            <a:ext cx="2952327" cy="10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018">
        <p14:ripple/>
      </p:transition>
    </mc:Choice>
    <mc:Fallback xmlns="">
      <p:transition xmlns:p14="http://schemas.microsoft.com/office/powerpoint/2010/main" spd="slow" advTm="28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Impiego di organismi transgenici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Verdana"/>
                <a:cs typeface="Verdana"/>
              </a:rPr>
              <a:t>La produzione dell’insulina attraverso DNA batterico</a:t>
            </a:r>
            <a:endParaRPr lang="it-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34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424">
        <p14:switch dir="r"/>
      </p:transition>
    </mc:Choice>
    <mc:Fallback xmlns="">
      <p:transition xmlns:p14="http://schemas.microsoft.com/office/powerpoint/2010/main" spd="slow" advTm="6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1169</Words>
  <Application>Microsoft Office PowerPoint</Application>
  <PresentationFormat>Presentazione su schermo (4:3)</PresentationFormat>
  <Paragraphs>119</Paragraphs>
  <Slides>29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  <vt:variant>
        <vt:lpstr>Presentazioni personalizzate</vt:lpstr>
      </vt:variant>
      <vt:variant>
        <vt:i4>1</vt:i4>
      </vt:variant>
    </vt:vector>
  </HeadingPairs>
  <TitlesOfParts>
    <vt:vector size="43" baseType="lpstr">
      <vt:lpstr>Aharoni</vt:lpstr>
      <vt:lpstr>Algerian</vt:lpstr>
      <vt:lpstr>Arial</vt:lpstr>
      <vt:lpstr>Calibri</vt:lpstr>
      <vt:lpstr>Century Gothic</vt:lpstr>
      <vt:lpstr>Comic Sans MS</vt:lpstr>
      <vt:lpstr>EucrosiaUPC</vt:lpstr>
      <vt:lpstr>Forte</vt:lpstr>
      <vt:lpstr>Gabriola</vt:lpstr>
      <vt:lpstr>Harlow Solid Italic</vt:lpstr>
      <vt:lpstr>Verdana</vt:lpstr>
      <vt:lpstr>Wingdings</vt:lpstr>
      <vt:lpstr>Tema di Office</vt:lpstr>
      <vt:lpstr>Un viaggio nel mondo degli  OGM</vt:lpstr>
      <vt:lpstr>Il dna</vt:lpstr>
      <vt:lpstr>   LA STRUTTURA   </vt:lpstr>
      <vt:lpstr>   IL CODICE GENETICO   </vt:lpstr>
      <vt:lpstr>      le biotecnologie tradizionali   </vt:lpstr>
      <vt:lpstr>LE BIOTECNOLOGIE MODERNE</vt:lpstr>
      <vt:lpstr>Presentazione standard di PowerPoint</vt:lpstr>
      <vt:lpstr>Presentazione standard di PowerPoint</vt:lpstr>
      <vt:lpstr>Impiego di organismi transgenici</vt:lpstr>
      <vt:lpstr>DNA modificato</vt:lpstr>
      <vt:lpstr>                                DIABETE </vt:lpstr>
      <vt:lpstr>Ogm farmaci</vt:lpstr>
      <vt:lpstr>Il salmone mutante</vt:lpstr>
      <vt:lpstr>LA DIFFERENZA TRA I SALMONI</vt:lpstr>
      <vt:lpstr>Le ibridazioni </vt:lpstr>
      <vt:lpstr>Dove viene allevato?</vt:lpstr>
      <vt:lpstr>Commercio pesci OGM</vt:lpstr>
      <vt:lpstr> </vt:lpstr>
      <vt:lpstr>I vantaggi nell’uso degli ogm</vt:lpstr>
      <vt:lpstr>Presentazione standard di PowerPoint</vt:lpstr>
      <vt:lpstr>agricoltura bio</vt:lpstr>
      <vt:lpstr>alimentazione bio</vt:lpstr>
      <vt:lpstr>svantaggi bio</vt:lpstr>
      <vt:lpstr>Agricoltura ogm</vt:lpstr>
      <vt:lpstr>I vantaggi degli Ogm </vt:lpstr>
      <vt:lpstr>LA SOSTENIBILITA’ ALIMENTARE</vt:lpstr>
      <vt:lpstr>UNA SPERANZA</vt:lpstr>
      <vt:lpstr>LE NOSTRE CONCLUSIONI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viaggio nel mondo degli  OGM</dc:title>
  <dc:creator>Alunni</dc:creator>
  <cp:lastModifiedBy>Barbara</cp:lastModifiedBy>
  <cp:revision>44</cp:revision>
  <dcterms:created xsi:type="dcterms:W3CDTF">2016-11-15T08:41:29Z</dcterms:created>
  <dcterms:modified xsi:type="dcterms:W3CDTF">2016-11-16T22:21:11Z</dcterms:modified>
</cp:coreProperties>
</file>