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71" r:id="rId6"/>
    <p:sldId id="273" r:id="rId7"/>
    <p:sldId id="262" r:id="rId8"/>
    <p:sldId id="264" r:id="rId9"/>
    <p:sldId id="267" r:id="rId10"/>
    <p:sldId id="268" r:id="rId11"/>
    <p:sldId id="270" r:id="rId12"/>
    <p:sldId id="313" r:id="rId13"/>
    <p:sldId id="289" r:id="rId14"/>
    <p:sldId id="290" r:id="rId15"/>
    <p:sldId id="298" r:id="rId16"/>
    <p:sldId id="299" r:id="rId17"/>
    <p:sldId id="283" r:id="rId18"/>
    <p:sldId id="284" r:id="rId19"/>
    <p:sldId id="285" r:id="rId20"/>
    <p:sldId id="302" r:id="rId21"/>
    <p:sldId id="303" r:id="rId22"/>
    <p:sldId id="304" r:id="rId23"/>
    <p:sldId id="277" r:id="rId24"/>
    <p:sldId id="276" r:id="rId25"/>
    <p:sldId id="314" r:id="rId26"/>
  </p:sldIdLst>
  <p:sldSz cx="9144000" cy="6858000" type="screen4x3"/>
  <p:notesSz cx="6781800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77" autoAdjust="0"/>
  </p:normalViewPr>
  <p:slideViewPr>
    <p:cSldViewPr>
      <p:cViewPr varScale="1">
        <p:scale>
          <a:sx n="83" d="100"/>
          <a:sy n="83" d="100"/>
        </p:scale>
        <p:origin x="-141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9CAB6-FCBC-441D-B891-15A03217D1C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1AC1C9C-BF79-4D17-A293-FC136281ED1A}">
      <dgm:prSet phldrT="[Testo]" custT="1"/>
      <dgm:spPr/>
      <dgm:t>
        <a:bodyPr/>
        <a:lstStyle/>
        <a:p>
          <a:endParaRPr lang="it-IT" sz="1800" dirty="0" smtClean="0"/>
        </a:p>
        <a:p>
          <a:endParaRPr lang="it-IT" sz="1800" dirty="0" smtClean="0"/>
        </a:p>
        <a:p>
          <a:endParaRPr lang="it-IT" sz="1800" dirty="0" smtClean="0"/>
        </a:p>
        <a:p>
          <a:endParaRPr lang="it-IT" sz="1800" dirty="0" smtClean="0"/>
        </a:p>
        <a:p>
          <a:endParaRPr lang="it-IT" sz="1800" dirty="0" smtClean="0"/>
        </a:p>
        <a:p>
          <a:endParaRPr lang="it-IT" sz="1800" dirty="0" smtClean="0"/>
        </a:p>
        <a:p>
          <a:r>
            <a:rPr lang="it-IT" sz="1800" dirty="0" smtClean="0"/>
            <a:t>Ai fini della definizione di OGM, data dalla Direttiva 2001/18/CE, sono considerate tecniche che hanno come risultato un organismo geneticamente modificato.</a:t>
          </a:r>
          <a:endParaRPr lang="it-IT" sz="1800" dirty="0"/>
        </a:p>
      </dgm:t>
    </dgm:pt>
    <dgm:pt modelId="{53265AA9-8C3E-4F14-9680-AB02D42DDC0E}" type="parTrans" cxnId="{41C4D20C-E074-4DCC-8EE6-F605160853E0}">
      <dgm:prSet/>
      <dgm:spPr/>
      <dgm:t>
        <a:bodyPr/>
        <a:lstStyle/>
        <a:p>
          <a:endParaRPr lang="it-IT"/>
        </a:p>
      </dgm:t>
    </dgm:pt>
    <dgm:pt modelId="{D5742CD0-9B97-47E1-AAEB-68402103A7CE}" type="sibTrans" cxnId="{41C4D20C-E074-4DCC-8EE6-F605160853E0}">
      <dgm:prSet/>
      <dgm:spPr/>
      <dgm:t>
        <a:bodyPr/>
        <a:lstStyle/>
        <a:p>
          <a:endParaRPr lang="it-IT"/>
        </a:p>
      </dgm:t>
    </dgm:pt>
    <dgm:pt modelId="{0F62A113-83F0-4A6E-AFE6-7B5D32673BD2}">
      <dgm:prSet phldrT="[Testo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endParaRPr lang="it-IT" sz="1400" b="0" u="none" dirty="0" smtClean="0">
            <a:latin typeface="Calibri" pitchFamily="34" charset="0"/>
            <a:cs typeface="Arial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it-IT" sz="1400" b="0" u="none" dirty="0" smtClean="0">
            <a:latin typeface="Calibri" pitchFamily="34" charset="0"/>
            <a:cs typeface="Arial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it-IT" sz="1400" b="0" u="none" dirty="0" smtClean="0">
            <a:latin typeface="Calibri" pitchFamily="34" charset="0"/>
            <a:cs typeface="Arial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it-IT" sz="1400" b="0" u="none" dirty="0" smtClean="0">
            <a:latin typeface="Calibri" pitchFamily="34" charset="0"/>
            <a:cs typeface="Arial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it-IT" sz="1400" b="0" u="none" dirty="0" smtClean="0">
            <a:latin typeface="Calibri" pitchFamily="34" charset="0"/>
            <a:cs typeface="Arial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it-IT" sz="1400" b="0" u="none" dirty="0" smtClean="0">
            <a:latin typeface="Calibri" pitchFamily="34" charset="0"/>
            <a:cs typeface="Arial" pitchFamily="34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it-IT" sz="1400" b="0" u="none" dirty="0" smtClean="0">
              <a:latin typeface="Calibri" pitchFamily="34" charset="0"/>
              <a:cs typeface="Arial" pitchFamily="34" charset="0"/>
            </a:rPr>
            <a:t>Tecniche di ricombinazione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it-IT" sz="1400" b="0" u="none" dirty="0" smtClean="0">
              <a:latin typeface="Calibri" pitchFamily="34" charset="0"/>
              <a:cs typeface="Arial" pitchFamily="34" charset="0"/>
            </a:rPr>
            <a:t>del materiale genetico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it-IT" sz="1400" b="0" u="none" dirty="0" smtClean="0">
              <a:latin typeface="Calibri" pitchFamily="34" charset="0"/>
              <a:cs typeface="Arial" pitchFamily="34" charset="0"/>
            </a:rPr>
            <a:t>mediante  l’utilizzo di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it-IT" sz="1400" b="0" u="none" dirty="0" smtClean="0">
              <a:latin typeface="Calibri" pitchFamily="34" charset="0"/>
              <a:cs typeface="Arial" pitchFamily="34" charset="0"/>
            </a:rPr>
            <a:t> vettori, batteri o virus</a:t>
          </a:r>
          <a:r>
            <a:rPr lang="it-IT" sz="1600" u="none" dirty="0" smtClean="0">
              <a:latin typeface="+mn-lt"/>
              <a:cs typeface="Arial" pitchFamily="34" charset="0"/>
            </a:rPr>
            <a:t>.</a:t>
          </a:r>
          <a:endParaRPr lang="it-IT" sz="1600" u="none" dirty="0">
            <a:latin typeface="+mn-lt"/>
            <a:cs typeface="Arial" pitchFamily="34" charset="0"/>
          </a:endParaRPr>
        </a:p>
      </dgm:t>
    </dgm:pt>
    <dgm:pt modelId="{651B4035-37A6-49B9-9D38-BCA40ACB0A66}" type="parTrans" cxnId="{DCF60A58-3CDD-47B3-A840-010B3EFA93C5}">
      <dgm:prSet/>
      <dgm:spPr/>
      <dgm:t>
        <a:bodyPr/>
        <a:lstStyle/>
        <a:p>
          <a:endParaRPr lang="it-IT"/>
        </a:p>
      </dgm:t>
    </dgm:pt>
    <dgm:pt modelId="{4E6C6FA2-B2F4-4BE8-9B87-5AEA05EBCFE3}" type="sibTrans" cxnId="{DCF60A58-3CDD-47B3-A840-010B3EFA93C5}">
      <dgm:prSet/>
      <dgm:spPr/>
      <dgm:t>
        <a:bodyPr/>
        <a:lstStyle/>
        <a:p>
          <a:endParaRPr lang="it-IT"/>
        </a:p>
      </dgm:t>
    </dgm:pt>
    <dgm:pt modelId="{14C8E775-025F-45B4-B91B-80DE802D4A57}">
      <dgm:prSet phldrT="[Testo]" custT="1"/>
      <dgm:spPr/>
      <dgm:t>
        <a:bodyPr/>
        <a:lstStyle/>
        <a:p>
          <a:endParaRPr lang="it-IT" sz="1400" b="0" dirty="0" smtClean="0">
            <a:latin typeface="+mj-lt"/>
          </a:endParaRPr>
        </a:p>
        <a:p>
          <a:endParaRPr lang="it-IT" sz="1400" b="0" dirty="0" smtClean="0">
            <a:latin typeface="+mj-lt"/>
          </a:endParaRPr>
        </a:p>
        <a:p>
          <a:endParaRPr lang="it-IT" sz="1400" b="0" dirty="0" smtClean="0">
            <a:latin typeface="+mj-lt"/>
          </a:endParaRPr>
        </a:p>
        <a:p>
          <a:r>
            <a:rPr lang="it-IT" sz="1400" b="0" dirty="0" smtClean="0">
              <a:latin typeface="+mj-lt"/>
            </a:rPr>
            <a:t>Tecniche che comportano l'introduzione diretta in un organismo di materiale ereditabile preparato al suo esterno  (micro-iniezione).</a:t>
          </a:r>
          <a:endParaRPr lang="it-IT" sz="1400" b="0" dirty="0">
            <a:latin typeface="+mj-lt"/>
          </a:endParaRPr>
        </a:p>
      </dgm:t>
    </dgm:pt>
    <dgm:pt modelId="{111AEF47-575D-43D1-B38D-1182CE5BC48C}" type="parTrans" cxnId="{29F79029-17A1-4C2D-841C-747A4867ADE2}">
      <dgm:prSet/>
      <dgm:spPr/>
      <dgm:t>
        <a:bodyPr/>
        <a:lstStyle/>
        <a:p>
          <a:endParaRPr lang="it-IT"/>
        </a:p>
      </dgm:t>
    </dgm:pt>
    <dgm:pt modelId="{C6B9454B-D23D-4B7B-B800-2558248F4C4F}" type="sibTrans" cxnId="{29F79029-17A1-4C2D-841C-747A4867ADE2}">
      <dgm:prSet/>
      <dgm:spPr/>
      <dgm:t>
        <a:bodyPr/>
        <a:lstStyle/>
        <a:p>
          <a:endParaRPr lang="it-IT"/>
        </a:p>
      </dgm:t>
    </dgm:pt>
    <dgm:pt modelId="{F36DE73C-7077-4E39-A877-BCD5F948230C}" type="pres">
      <dgm:prSet presAssocID="{EC39CAB6-FCBC-441D-B891-15A03217D1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8236411-9936-4F9A-A98A-10788B0D16AF}" type="pres">
      <dgm:prSet presAssocID="{51AC1C9C-BF79-4D17-A293-FC136281ED1A}" presName="hierRoot1" presStyleCnt="0"/>
      <dgm:spPr/>
    </dgm:pt>
    <dgm:pt modelId="{450A540E-F5E5-4AAE-B195-ED23063C6EBC}" type="pres">
      <dgm:prSet presAssocID="{51AC1C9C-BF79-4D17-A293-FC136281ED1A}" presName="composite" presStyleCnt="0"/>
      <dgm:spPr/>
    </dgm:pt>
    <dgm:pt modelId="{E635D6FF-DA34-486D-841D-56BD1EEBD28F}" type="pres">
      <dgm:prSet presAssocID="{51AC1C9C-BF79-4D17-A293-FC136281ED1A}" presName="image" presStyleLbl="node0" presStyleIdx="0" presStyleCnt="1" custScaleX="689743" custScaleY="237754" custLinFactX="-100000" custLinFactNeighborX="-115637" custLinFactNeighborY="-831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BEEC328-41BD-4818-9A59-00C4F38E541A}" type="pres">
      <dgm:prSet presAssocID="{51AC1C9C-BF79-4D17-A293-FC136281ED1A}" presName="text" presStyleLbl="revTx" presStyleIdx="0" presStyleCnt="3" custScaleX="416876" custScaleY="238227" custLinFactX="100000" custLinFactNeighborX="144859" custLinFactNeighborY="-8264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ACD5AA2-3989-4075-A49B-1A93EE99CB56}" type="pres">
      <dgm:prSet presAssocID="{51AC1C9C-BF79-4D17-A293-FC136281ED1A}" presName="hierChild2" presStyleCnt="0"/>
      <dgm:spPr/>
    </dgm:pt>
    <dgm:pt modelId="{A7DC094E-D051-479B-9786-D0D5DFD0175C}" type="pres">
      <dgm:prSet presAssocID="{651B4035-37A6-49B9-9D38-BCA40ACB0A66}" presName="Name10" presStyleLbl="parChTrans1D2" presStyleIdx="0" presStyleCnt="2"/>
      <dgm:spPr/>
      <dgm:t>
        <a:bodyPr/>
        <a:lstStyle/>
        <a:p>
          <a:endParaRPr lang="it-IT"/>
        </a:p>
      </dgm:t>
    </dgm:pt>
    <dgm:pt modelId="{EFD9BE06-48CF-4676-BFDB-6CB2F8F285B4}" type="pres">
      <dgm:prSet presAssocID="{0F62A113-83F0-4A6E-AFE6-7B5D32673BD2}" presName="hierRoot2" presStyleCnt="0"/>
      <dgm:spPr/>
    </dgm:pt>
    <dgm:pt modelId="{706868FE-3974-46EC-8E05-12F33459DA95}" type="pres">
      <dgm:prSet presAssocID="{0F62A113-83F0-4A6E-AFE6-7B5D32673BD2}" presName="composite2" presStyleCnt="0"/>
      <dgm:spPr/>
    </dgm:pt>
    <dgm:pt modelId="{B5466CBF-631D-41B9-A545-0E7F125EFB4D}" type="pres">
      <dgm:prSet presAssocID="{0F62A113-83F0-4A6E-AFE6-7B5D32673BD2}" presName="image2" presStyleLbl="node2" presStyleIdx="0" presStyleCnt="2" custScaleX="224924" custScaleY="165653" custLinFactNeighborY="135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733EABFE-8F42-4ECE-AC8D-6E202382B75C}" type="pres">
      <dgm:prSet presAssocID="{0F62A113-83F0-4A6E-AFE6-7B5D32673BD2}" presName="text2" presStyleLbl="revTx" presStyleIdx="1" presStyleCnt="3" custScaleX="518028" custScaleY="420431" custLinFactY="100000" custLinFactNeighborX="28830" custLinFactNeighborY="10845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889FA3A-693B-4221-B03D-73652622CB8F}" type="pres">
      <dgm:prSet presAssocID="{0F62A113-83F0-4A6E-AFE6-7B5D32673BD2}" presName="hierChild3" presStyleCnt="0"/>
      <dgm:spPr/>
    </dgm:pt>
    <dgm:pt modelId="{40BC0CFC-669B-4E1D-93A7-6FA07251C294}" type="pres">
      <dgm:prSet presAssocID="{111AEF47-575D-43D1-B38D-1182CE5BC48C}" presName="Name10" presStyleLbl="parChTrans1D2" presStyleIdx="1" presStyleCnt="2"/>
      <dgm:spPr/>
      <dgm:t>
        <a:bodyPr/>
        <a:lstStyle/>
        <a:p>
          <a:endParaRPr lang="it-IT"/>
        </a:p>
      </dgm:t>
    </dgm:pt>
    <dgm:pt modelId="{140452BA-A917-4DD4-B9AF-46EA7B921AE2}" type="pres">
      <dgm:prSet presAssocID="{14C8E775-025F-45B4-B91B-80DE802D4A57}" presName="hierRoot2" presStyleCnt="0"/>
      <dgm:spPr/>
    </dgm:pt>
    <dgm:pt modelId="{1F658FBE-DFFA-4C9D-9AEF-9F6BAAC1AB6B}" type="pres">
      <dgm:prSet presAssocID="{14C8E775-025F-45B4-B91B-80DE802D4A57}" presName="composite2" presStyleCnt="0"/>
      <dgm:spPr/>
    </dgm:pt>
    <dgm:pt modelId="{D08CF187-A412-4EFE-BA80-4FB69799E936}" type="pres">
      <dgm:prSet presAssocID="{14C8E775-025F-45B4-B91B-80DE802D4A57}" presName="image2" presStyleLbl="node2" presStyleIdx="1" presStyleCnt="2" custScaleX="216157" custScaleY="144455" custLinFactNeighborX="12207" custLinFactNeighborY="5480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69710F06-F0FE-440C-ADBE-330B46C63FA9}" type="pres">
      <dgm:prSet presAssocID="{14C8E775-025F-45B4-B91B-80DE802D4A57}" presName="text2" presStyleLbl="revTx" presStyleIdx="2" presStyleCnt="3" custScaleX="333308" custScaleY="347952" custLinFactY="100000" custLinFactNeighborX="-40932" custLinFactNeighborY="12955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C323CD2-F4D4-4C82-97E4-F6AD7A6D99A4}" type="pres">
      <dgm:prSet presAssocID="{14C8E775-025F-45B4-B91B-80DE802D4A57}" presName="hierChild3" presStyleCnt="0"/>
      <dgm:spPr/>
    </dgm:pt>
  </dgm:ptLst>
  <dgm:cxnLst>
    <dgm:cxn modelId="{41C4D20C-E074-4DCC-8EE6-F605160853E0}" srcId="{EC39CAB6-FCBC-441D-B891-15A03217D1C1}" destId="{51AC1C9C-BF79-4D17-A293-FC136281ED1A}" srcOrd="0" destOrd="0" parTransId="{53265AA9-8C3E-4F14-9680-AB02D42DDC0E}" sibTransId="{D5742CD0-9B97-47E1-AAEB-68402103A7CE}"/>
    <dgm:cxn modelId="{A2A732C3-A51E-4B88-8E23-DBF6D3DBDB61}" type="presOf" srcId="{111AEF47-575D-43D1-B38D-1182CE5BC48C}" destId="{40BC0CFC-669B-4E1D-93A7-6FA07251C294}" srcOrd="0" destOrd="0" presId="urn:microsoft.com/office/officeart/2009/layout/CirclePictureHierarchy"/>
    <dgm:cxn modelId="{7363FD23-5548-4991-9AF3-19CEA50280CA}" type="presOf" srcId="{51AC1C9C-BF79-4D17-A293-FC136281ED1A}" destId="{5BEEC328-41BD-4818-9A59-00C4F38E541A}" srcOrd="0" destOrd="0" presId="urn:microsoft.com/office/officeart/2009/layout/CirclePictureHierarchy"/>
    <dgm:cxn modelId="{9F0546EE-6FCA-4202-9BE6-E33E8D4CDC50}" type="presOf" srcId="{0F62A113-83F0-4A6E-AFE6-7B5D32673BD2}" destId="{733EABFE-8F42-4ECE-AC8D-6E202382B75C}" srcOrd="0" destOrd="0" presId="urn:microsoft.com/office/officeart/2009/layout/CirclePictureHierarchy"/>
    <dgm:cxn modelId="{68577E78-4050-4B2B-987D-4339E383AD51}" type="presOf" srcId="{651B4035-37A6-49B9-9D38-BCA40ACB0A66}" destId="{A7DC094E-D051-479B-9786-D0D5DFD0175C}" srcOrd="0" destOrd="0" presId="urn:microsoft.com/office/officeart/2009/layout/CirclePictureHierarchy"/>
    <dgm:cxn modelId="{BCBF1D17-DF19-499C-B5AD-60BA92C29B6A}" type="presOf" srcId="{EC39CAB6-FCBC-441D-B891-15A03217D1C1}" destId="{F36DE73C-7077-4E39-A877-BCD5F948230C}" srcOrd="0" destOrd="0" presId="urn:microsoft.com/office/officeart/2009/layout/CirclePictureHierarchy"/>
    <dgm:cxn modelId="{F4F15E7D-AA52-4882-94FC-426817AABD2A}" type="presOf" srcId="{14C8E775-025F-45B4-B91B-80DE802D4A57}" destId="{69710F06-F0FE-440C-ADBE-330B46C63FA9}" srcOrd="0" destOrd="0" presId="urn:microsoft.com/office/officeart/2009/layout/CirclePictureHierarchy"/>
    <dgm:cxn modelId="{29F79029-17A1-4C2D-841C-747A4867ADE2}" srcId="{51AC1C9C-BF79-4D17-A293-FC136281ED1A}" destId="{14C8E775-025F-45B4-B91B-80DE802D4A57}" srcOrd="1" destOrd="0" parTransId="{111AEF47-575D-43D1-B38D-1182CE5BC48C}" sibTransId="{C6B9454B-D23D-4B7B-B800-2558248F4C4F}"/>
    <dgm:cxn modelId="{DCF60A58-3CDD-47B3-A840-010B3EFA93C5}" srcId="{51AC1C9C-BF79-4D17-A293-FC136281ED1A}" destId="{0F62A113-83F0-4A6E-AFE6-7B5D32673BD2}" srcOrd="0" destOrd="0" parTransId="{651B4035-37A6-49B9-9D38-BCA40ACB0A66}" sibTransId="{4E6C6FA2-B2F4-4BE8-9B87-5AEA05EBCFE3}"/>
    <dgm:cxn modelId="{9C94B007-AC10-4E23-BBCE-609940C3F9FA}" type="presParOf" srcId="{F36DE73C-7077-4E39-A877-BCD5F948230C}" destId="{F8236411-9936-4F9A-A98A-10788B0D16AF}" srcOrd="0" destOrd="0" presId="urn:microsoft.com/office/officeart/2009/layout/CirclePictureHierarchy"/>
    <dgm:cxn modelId="{699ED2DB-93B2-496E-BEBB-5837C4A1C82A}" type="presParOf" srcId="{F8236411-9936-4F9A-A98A-10788B0D16AF}" destId="{450A540E-F5E5-4AAE-B195-ED23063C6EBC}" srcOrd="0" destOrd="0" presId="urn:microsoft.com/office/officeart/2009/layout/CirclePictureHierarchy"/>
    <dgm:cxn modelId="{BF69CC95-16BE-432F-829E-C464B8D6F829}" type="presParOf" srcId="{450A540E-F5E5-4AAE-B195-ED23063C6EBC}" destId="{E635D6FF-DA34-486D-841D-56BD1EEBD28F}" srcOrd="0" destOrd="0" presId="urn:microsoft.com/office/officeart/2009/layout/CirclePictureHierarchy"/>
    <dgm:cxn modelId="{4A6E60CC-F240-4ED6-BE42-D97B6CA29846}" type="presParOf" srcId="{450A540E-F5E5-4AAE-B195-ED23063C6EBC}" destId="{5BEEC328-41BD-4818-9A59-00C4F38E541A}" srcOrd="1" destOrd="0" presId="urn:microsoft.com/office/officeart/2009/layout/CirclePictureHierarchy"/>
    <dgm:cxn modelId="{A21501A8-1E0B-4BBB-B228-05B7448A0D04}" type="presParOf" srcId="{F8236411-9936-4F9A-A98A-10788B0D16AF}" destId="{6ACD5AA2-3989-4075-A49B-1A93EE99CB56}" srcOrd="1" destOrd="0" presId="urn:microsoft.com/office/officeart/2009/layout/CirclePictureHierarchy"/>
    <dgm:cxn modelId="{6CB9A7CE-954F-415E-AF45-CD4D294A699B}" type="presParOf" srcId="{6ACD5AA2-3989-4075-A49B-1A93EE99CB56}" destId="{A7DC094E-D051-479B-9786-D0D5DFD0175C}" srcOrd="0" destOrd="0" presId="urn:microsoft.com/office/officeart/2009/layout/CirclePictureHierarchy"/>
    <dgm:cxn modelId="{14EE6C82-743D-4E72-B910-BB840BA7BADA}" type="presParOf" srcId="{6ACD5AA2-3989-4075-A49B-1A93EE99CB56}" destId="{EFD9BE06-48CF-4676-BFDB-6CB2F8F285B4}" srcOrd="1" destOrd="0" presId="urn:microsoft.com/office/officeart/2009/layout/CirclePictureHierarchy"/>
    <dgm:cxn modelId="{73CF911A-6957-4509-812C-63C0427412B9}" type="presParOf" srcId="{EFD9BE06-48CF-4676-BFDB-6CB2F8F285B4}" destId="{706868FE-3974-46EC-8E05-12F33459DA95}" srcOrd="0" destOrd="0" presId="urn:microsoft.com/office/officeart/2009/layout/CirclePictureHierarchy"/>
    <dgm:cxn modelId="{5D4102AE-7224-419E-BEC9-90C1DDB94D63}" type="presParOf" srcId="{706868FE-3974-46EC-8E05-12F33459DA95}" destId="{B5466CBF-631D-41B9-A545-0E7F125EFB4D}" srcOrd="0" destOrd="0" presId="urn:microsoft.com/office/officeart/2009/layout/CirclePictureHierarchy"/>
    <dgm:cxn modelId="{D284DE9B-EA21-40B9-9979-4C945F131A53}" type="presParOf" srcId="{706868FE-3974-46EC-8E05-12F33459DA95}" destId="{733EABFE-8F42-4ECE-AC8D-6E202382B75C}" srcOrd="1" destOrd="0" presId="urn:microsoft.com/office/officeart/2009/layout/CirclePictureHierarchy"/>
    <dgm:cxn modelId="{BAAA7BC1-4038-4D37-962B-CCD0CC8A0C40}" type="presParOf" srcId="{EFD9BE06-48CF-4676-BFDB-6CB2F8F285B4}" destId="{4889FA3A-693B-4221-B03D-73652622CB8F}" srcOrd="1" destOrd="0" presId="urn:microsoft.com/office/officeart/2009/layout/CirclePictureHierarchy"/>
    <dgm:cxn modelId="{76542B54-9877-4B22-858B-B2FDFA3F499D}" type="presParOf" srcId="{6ACD5AA2-3989-4075-A49B-1A93EE99CB56}" destId="{40BC0CFC-669B-4E1D-93A7-6FA07251C294}" srcOrd="2" destOrd="0" presId="urn:microsoft.com/office/officeart/2009/layout/CirclePictureHierarchy"/>
    <dgm:cxn modelId="{9B340C48-0479-4D92-9296-ED2119DAFCEE}" type="presParOf" srcId="{6ACD5AA2-3989-4075-A49B-1A93EE99CB56}" destId="{140452BA-A917-4DD4-B9AF-46EA7B921AE2}" srcOrd="3" destOrd="0" presId="urn:microsoft.com/office/officeart/2009/layout/CirclePictureHierarchy"/>
    <dgm:cxn modelId="{261B25CF-A942-44CC-B2C5-896FFD208513}" type="presParOf" srcId="{140452BA-A917-4DD4-B9AF-46EA7B921AE2}" destId="{1F658FBE-DFFA-4C9D-9AEF-9F6BAAC1AB6B}" srcOrd="0" destOrd="0" presId="urn:microsoft.com/office/officeart/2009/layout/CirclePictureHierarchy"/>
    <dgm:cxn modelId="{1D30C5F4-4F1A-4C9D-97E2-36699C2444D3}" type="presParOf" srcId="{1F658FBE-DFFA-4C9D-9AEF-9F6BAAC1AB6B}" destId="{D08CF187-A412-4EFE-BA80-4FB69799E936}" srcOrd="0" destOrd="0" presId="urn:microsoft.com/office/officeart/2009/layout/CirclePictureHierarchy"/>
    <dgm:cxn modelId="{9B07D644-14A9-43BF-97C9-F0DBBFF1C3F8}" type="presParOf" srcId="{1F658FBE-DFFA-4C9D-9AEF-9F6BAAC1AB6B}" destId="{69710F06-F0FE-440C-ADBE-330B46C63FA9}" srcOrd="1" destOrd="0" presId="urn:microsoft.com/office/officeart/2009/layout/CirclePictureHierarchy"/>
    <dgm:cxn modelId="{A890F5D5-4598-49DB-80BA-7B04A6C6261B}" type="presParOf" srcId="{140452BA-A917-4DD4-B9AF-46EA7B921AE2}" destId="{CC323CD2-F4D4-4C82-97E4-F6AD7A6D99A4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C0CFC-669B-4E1D-93A7-6FA07251C294}">
      <dsp:nvSpPr>
        <dsp:cNvPr id="0" name=""/>
        <dsp:cNvSpPr/>
      </dsp:nvSpPr>
      <dsp:spPr>
        <a:xfrm>
          <a:off x="2345805" y="1432378"/>
          <a:ext cx="3315095" cy="1498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961"/>
              </a:lnTo>
              <a:lnTo>
                <a:pt x="3315095" y="1403961"/>
              </a:lnTo>
              <a:lnTo>
                <a:pt x="3315095" y="1498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C094E-D051-479B-9786-D0D5DFD0175C}">
      <dsp:nvSpPr>
        <dsp:cNvPr id="0" name=""/>
        <dsp:cNvSpPr/>
      </dsp:nvSpPr>
      <dsp:spPr>
        <a:xfrm>
          <a:off x="1590009" y="1432378"/>
          <a:ext cx="755796" cy="1404235"/>
        </a:xfrm>
        <a:custGeom>
          <a:avLst/>
          <a:gdLst/>
          <a:ahLst/>
          <a:cxnLst/>
          <a:rect l="0" t="0" r="0" b="0"/>
          <a:pathLst>
            <a:path>
              <a:moveTo>
                <a:pt x="755796" y="0"/>
              </a:moveTo>
              <a:lnTo>
                <a:pt x="755796" y="1310100"/>
              </a:lnTo>
              <a:lnTo>
                <a:pt x="0" y="1310100"/>
              </a:lnTo>
              <a:lnTo>
                <a:pt x="0" y="14042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5D6FF-DA34-486D-841D-56BD1EEBD28F}">
      <dsp:nvSpPr>
        <dsp:cNvPr id="0" name=""/>
        <dsp:cNvSpPr/>
      </dsp:nvSpPr>
      <dsp:spPr>
        <a:xfrm>
          <a:off x="268085" y="0"/>
          <a:ext cx="4155441" cy="14323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EC328-41BD-4818-9A59-00C4F38E541A}">
      <dsp:nvSpPr>
        <dsp:cNvPr id="0" name=""/>
        <dsp:cNvSpPr/>
      </dsp:nvSpPr>
      <dsp:spPr>
        <a:xfrm>
          <a:off x="4081591" y="0"/>
          <a:ext cx="3767280" cy="143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Ai fini della definizione di OGM, data dalla Direttiva 2001/18/CE, sono considerate tecniche che hanno come risultato un organismo geneticamente modificato.</a:t>
          </a:r>
          <a:endParaRPr lang="it-IT" sz="1800" kern="1200" dirty="0"/>
        </a:p>
      </dsp:txBody>
      <dsp:txXfrm>
        <a:off x="4081591" y="0"/>
        <a:ext cx="3767280" cy="1435227"/>
      </dsp:txXfrm>
    </dsp:sp>
    <dsp:sp modelId="{B5466CBF-631D-41B9-A545-0E7F125EFB4D}">
      <dsp:nvSpPr>
        <dsp:cNvPr id="0" name=""/>
        <dsp:cNvSpPr/>
      </dsp:nvSpPr>
      <dsp:spPr>
        <a:xfrm>
          <a:off x="912468" y="2836613"/>
          <a:ext cx="1355082" cy="99799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EABFE-8F42-4ECE-AC8D-6E202382B75C}">
      <dsp:nvSpPr>
        <dsp:cNvPr id="0" name=""/>
        <dsp:cNvSpPr/>
      </dsp:nvSpPr>
      <dsp:spPr>
        <a:xfrm>
          <a:off x="262929" y="2347993"/>
          <a:ext cx="4681384" cy="253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it-IT" sz="1400" b="0" u="none" kern="1200" dirty="0" smtClean="0">
            <a:latin typeface="Calibri" pitchFamily="34" charset="0"/>
            <a:cs typeface="Arial" pitchFamily="34" charset="0"/>
          </a:endParaRP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it-IT" sz="1400" b="0" u="none" kern="1200" dirty="0" smtClean="0">
            <a:latin typeface="Calibri" pitchFamily="34" charset="0"/>
            <a:cs typeface="Arial" pitchFamily="34" charset="0"/>
          </a:endParaRP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it-IT" sz="1400" b="0" u="none" kern="1200" dirty="0" smtClean="0">
            <a:latin typeface="Calibri" pitchFamily="34" charset="0"/>
            <a:cs typeface="Arial" pitchFamily="34" charset="0"/>
          </a:endParaRP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it-IT" sz="1400" b="0" u="none" kern="1200" dirty="0" smtClean="0">
            <a:latin typeface="Calibri" pitchFamily="34" charset="0"/>
            <a:cs typeface="Arial" pitchFamily="34" charset="0"/>
          </a:endParaRP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it-IT" sz="1400" b="0" u="none" kern="1200" dirty="0" smtClean="0">
            <a:latin typeface="Calibri" pitchFamily="34" charset="0"/>
            <a:cs typeface="Arial" pitchFamily="34" charset="0"/>
          </a:endParaRP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it-IT" sz="1400" b="0" u="none" kern="1200" dirty="0" smtClean="0">
            <a:latin typeface="Calibri" pitchFamily="34" charset="0"/>
            <a:cs typeface="Arial" pitchFamily="34" charset="0"/>
          </a:endParaRP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400" b="0" u="none" kern="1200" dirty="0" smtClean="0">
              <a:latin typeface="Calibri" pitchFamily="34" charset="0"/>
              <a:cs typeface="Arial" pitchFamily="34" charset="0"/>
            </a:rPr>
            <a:t>Tecniche di ricombinazione 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400" b="0" u="none" kern="1200" dirty="0" smtClean="0">
              <a:latin typeface="Calibri" pitchFamily="34" charset="0"/>
              <a:cs typeface="Arial" pitchFamily="34" charset="0"/>
            </a:rPr>
            <a:t>del materiale genetico 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400" b="0" u="none" kern="1200" dirty="0" smtClean="0">
              <a:latin typeface="Calibri" pitchFamily="34" charset="0"/>
              <a:cs typeface="Arial" pitchFamily="34" charset="0"/>
            </a:rPr>
            <a:t>mediante  l’utilizzo di 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400" b="0" u="none" kern="1200" dirty="0" smtClean="0">
              <a:latin typeface="Calibri" pitchFamily="34" charset="0"/>
              <a:cs typeface="Arial" pitchFamily="34" charset="0"/>
            </a:rPr>
            <a:t> vettori, batteri o virus</a:t>
          </a:r>
          <a:r>
            <a:rPr lang="it-IT" sz="1600" u="none" kern="1200" dirty="0" smtClean="0">
              <a:latin typeface="+mn-lt"/>
              <a:cs typeface="Arial" pitchFamily="34" charset="0"/>
            </a:rPr>
            <a:t>.</a:t>
          </a:r>
          <a:endParaRPr lang="it-IT" sz="1600" u="none" kern="1200" dirty="0">
            <a:latin typeface="+mn-lt"/>
            <a:cs typeface="Arial" pitchFamily="34" charset="0"/>
          </a:endParaRPr>
        </a:p>
      </dsp:txBody>
      <dsp:txXfrm>
        <a:off x="262929" y="2347993"/>
        <a:ext cx="4681384" cy="2532938"/>
      </dsp:txXfrm>
    </dsp:sp>
    <dsp:sp modelId="{D08CF187-A412-4EFE-BA80-4FB69799E936}">
      <dsp:nvSpPr>
        <dsp:cNvPr id="0" name=""/>
        <dsp:cNvSpPr/>
      </dsp:nvSpPr>
      <dsp:spPr>
        <a:xfrm>
          <a:off x="5009768" y="2930474"/>
          <a:ext cx="1302264" cy="87028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10F06-F0FE-440C-ADBE-330B46C63FA9}">
      <dsp:nvSpPr>
        <dsp:cNvPr id="0" name=""/>
        <dsp:cNvSpPr/>
      </dsp:nvSpPr>
      <dsp:spPr>
        <a:xfrm>
          <a:off x="4464495" y="2784652"/>
          <a:ext cx="3012082" cy="209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0" kern="1200" dirty="0" smtClean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0" kern="1200" dirty="0" smtClean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0" kern="1200" dirty="0" smtClean="0">
            <a:latin typeface="+mj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 smtClean="0">
              <a:latin typeface="+mj-lt"/>
            </a:rPr>
            <a:t>Tecniche che comportano l'introduzione diretta in un organismo di materiale ereditabile preparato al suo esterno  (micro-iniezione).</a:t>
          </a:r>
          <a:endParaRPr lang="it-IT" sz="1400" b="0" kern="1200" dirty="0">
            <a:latin typeface="+mj-lt"/>
          </a:endParaRPr>
        </a:p>
      </dsp:txBody>
      <dsp:txXfrm>
        <a:off x="4464495" y="2784652"/>
        <a:ext cx="3012082" cy="2096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1E69B-FFDB-4409-8EC0-1B2A4323948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885A-A2EE-4CC1-8E27-EDFEA07128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598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61598-3B39-4815-B2A2-6F261ED66FB6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83E2C-9155-4B31-B6AD-D06B0FD2C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01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pagna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E09-C4E0-4B06-BE9E-DF25ADFFE65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96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che comportano la formazione di nuove combinazioni mediante l'</a:t>
            </a:r>
            <a:r>
              <a:rPr lang="it-IT" sz="1200" u="sng" dirty="0" smtClean="0"/>
              <a:t>utilizzo di un vettore, batterio o virus</a:t>
            </a:r>
            <a:r>
              <a:rPr lang="it-IT" sz="1200" dirty="0" smtClean="0"/>
              <a:t>, di molecole di DNA, RNA o loro derivati, nonché il loro </a:t>
            </a:r>
            <a:r>
              <a:rPr lang="it-IT" sz="1200" u="sng" dirty="0" smtClean="0"/>
              <a:t>inserimento in un organismo ospite</a:t>
            </a:r>
            <a:r>
              <a:rPr lang="it-IT" sz="1200" dirty="0" smtClean="0"/>
              <a:t> nel quale non compaiono per natura, ma </a:t>
            </a:r>
            <a:endParaRPr lang="it-IT" dirty="0" smtClean="0"/>
          </a:p>
          <a:p>
            <a:endParaRPr lang="it-I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tra cui la macro-iniezione e il micro-incapsulamento</a:t>
            </a:r>
          </a:p>
          <a:p>
            <a:endParaRPr lang="it-I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, che presentano </a:t>
            </a:r>
            <a:r>
              <a:rPr lang="it-IT" sz="1200" u="sng" dirty="0" smtClean="0"/>
              <a:t>nuove combinazioni di materiale genetico ereditabile</a:t>
            </a:r>
            <a:r>
              <a:rPr lang="it-IT" sz="1200" dirty="0" smtClean="0"/>
              <a:t>, mediante la fusione di due o più cellule, utilizzando </a:t>
            </a:r>
            <a:r>
              <a:rPr lang="it-IT" sz="1200" u="sng" dirty="0" smtClean="0"/>
              <a:t>metodi non naturali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3E2C-9155-4B31-B6AD-D06B0FD2CD4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25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Le più recenti applicazioni riguardano l’ambito delle biotecnologie innovative, ossia tecnologie che utilizzano organismi viventi al fine di ottenere quantità commerciali di prodotti utili, per migliorare le caratteristiche di piante e animali o sviluppare processi per la produzione industriale, nei seguenti campi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83E2C-9155-4B31-B6AD-D06B0FD2CD4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61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105A6-A94B-4046-8412-5A010B4BEB56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977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14476-C18A-455F-ADDA-63F08CF1343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4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JRC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sempre ha un maggior rendimento 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 soprattutto ha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diminuzione dei costi di produzione e la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facilitazione di alcune operazioni colturali. con conseguente riduzione dei costi operativi lasciando più tempo per svolgere altre attività, agricole e non, che possono andare a costituire ulteriori fonti di reddito. Sempre secondo il JRC, dai dati raccolti e pubblicati in questi anni emerge come gli agricoltori (in particolare quelli di piccole dimensioni) abbiano beneficiato dei vantaggi economici derivati dall'introduzione degli OGM (anche in 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pagna"/>
              </a:rPr>
              <a:t>Spagna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unico Stato europeo in cui sono presenti dati significativi sulle coltivazioni transgeniche), seguiti dai produttori delle sementi, e infine dai consumatori, che avrebbero beneficiato di una riduzione del prezzo dei prodotti. Il rapporto nota inoltre che, a seguito dell'introduzione di cotone e mais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(resistenti agli insetti), è significativamente diminuito l'uso di insetticidi, mentre per quanto riguarda la soia resistente agli erbicidi non si è osservata una riduzione in termini assoluti di erbicidi, ma unicamente una diminuzione nel consumo di carburante e un aumento delle aree coltivate a causa della semplificazione colturale.</a:t>
            </a:r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Per esempio se coltivi 4 ettari di mais biologici guadagni 555 dollari mentre coltivando 4 ettari di mais O.G.M guadagni 307 dollari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14476-C18A-455F-ADDA-63F08CF1343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74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241A-F4E1-4FAC-A204-109F1E1F5EF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05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8CC-6621-464D-A827-BE595DA53EC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141B-3874-4E72-8150-130BAEECA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40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8CC-6621-464D-A827-BE595DA53EC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141B-3874-4E72-8150-130BAEECA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50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8CC-6621-464D-A827-BE595DA53EC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141B-3874-4E72-8150-130BAEECA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03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8CC-6621-464D-A827-BE595DA53EC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141B-3874-4E72-8150-130BAEECA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89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8CC-6621-464D-A827-BE595DA53EC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141B-3874-4E72-8150-130BAEECA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68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8CC-6621-464D-A827-BE595DA53EC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141B-3874-4E72-8150-130BAEECA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8CC-6621-464D-A827-BE595DA53EC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141B-3874-4E72-8150-130BAEECA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7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8CC-6621-464D-A827-BE595DA53EC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141B-3874-4E72-8150-130BAEECA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09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8CC-6621-464D-A827-BE595DA53EC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141B-3874-4E72-8150-130BAEECA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38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8CC-6621-464D-A827-BE595DA53EC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141B-3874-4E72-8150-130BAEECA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26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8CC-6621-464D-A827-BE595DA53EC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E141B-3874-4E72-8150-130BAEECA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35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BD8CC-6621-464D-A827-BE595DA53ECD}" type="datetimeFigureOut">
              <a:rPr lang="it-IT" smtClean="0"/>
              <a:t>21/11/2016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E141B-3874-4E72-8150-130BAEECA7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16293"/>
            <a:ext cx="5013311" cy="2196920"/>
          </a:xfrm>
          <a:custGeom>
            <a:avLst/>
            <a:gdLst>
              <a:gd name="connsiteX0" fmla="*/ 0 w 6093966"/>
              <a:gd name="connsiteY0" fmla="*/ 1782198 h 3564396"/>
              <a:gd name="connsiteX1" fmla="*/ 3046983 w 6093966"/>
              <a:gd name="connsiteY1" fmla="*/ 0 h 3564396"/>
              <a:gd name="connsiteX2" fmla="*/ 6093966 w 6093966"/>
              <a:gd name="connsiteY2" fmla="*/ 1782198 h 3564396"/>
              <a:gd name="connsiteX3" fmla="*/ 3046983 w 6093966"/>
              <a:gd name="connsiteY3" fmla="*/ 3564396 h 3564396"/>
              <a:gd name="connsiteX4" fmla="*/ 0 w 6093966"/>
              <a:gd name="connsiteY4" fmla="*/ 1782198 h 3564396"/>
              <a:gd name="connsiteX0" fmla="*/ 0 w 5493602"/>
              <a:gd name="connsiteY0" fmla="*/ 1782336 h 3564686"/>
              <a:gd name="connsiteX1" fmla="*/ 3046983 w 5493602"/>
              <a:gd name="connsiteY1" fmla="*/ 138 h 3564686"/>
              <a:gd name="connsiteX2" fmla="*/ 5493602 w 5493602"/>
              <a:gd name="connsiteY2" fmla="*/ 1856226 h 3564686"/>
              <a:gd name="connsiteX3" fmla="*/ 3046983 w 5493602"/>
              <a:gd name="connsiteY3" fmla="*/ 3564534 h 3564686"/>
              <a:gd name="connsiteX4" fmla="*/ 0 w 5493602"/>
              <a:gd name="connsiteY4" fmla="*/ 1782336 h 3564686"/>
              <a:gd name="connsiteX0" fmla="*/ 0 w 5013311"/>
              <a:gd name="connsiteY0" fmla="*/ 1967207 h 3565072"/>
              <a:gd name="connsiteX1" fmla="*/ 2566692 w 5013311"/>
              <a:gd name="connsiteY1" fmla="*/ 282 h 3565072"/>
              <a:gd name="connsiteX2" fmla="*/ 5013311 w 5013311"/>
              <a:gd name="connsiteY2" fmla="*/ 1856370 h 3565072"/>
              <a:gd name="connsiteX3" fmla="*/ 2566692 w 5013311"/>
              <a:gd name="connsiteY3" fmla="*/ 3564678 h 3565072"/>
              <a:gd name="connsiteX4" fmla="*/ 0 w 5013311"/>
              <a:gd name="connsiteY4" fmla="*/ 1967207 h 356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3311" h="3565072">
                <a:moveTo>
                  <a:pt x="0" y="1967207"/>
                </a:moveTo>
                <a:cubicBezTo>
                  <a:pt x="0" y="982926"/>
                  <a:pt x="1731140" y="18755"/>
                  <a:pt x="2566692" y="282"/>
                </a:cubicBezTo>
                <a:cubicBezTo>
                  <a:pt x="3402244" y="-18191"/>
                  <a:pt x="5013311" y="872089"/>
                  <a:pt x="5013311" y="1856370"/>
                </a:cubicBezTo>
                <a:cubicBezTo>
                  <a:pt x="5013311" y="2840651"/>
                  <a:pt x="3402244" y="3546205"/>
                  <a:pt x="2566692" y="3564678"/>
                </a:cubicBezTo>
                <a:cubicBezTo>
                  <a:pt x="1731140" y="3583151"/>
                  <a:pt x="0" y="2951488"/>
                  <a:pt x="0" y="196720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it-IT" sz="8800" b="1" kern="0" cap="small" dirty="0" smtClean="0">
                <a:ln w="10541" cmpd="sng">
                  <a:solidFill>
                    <a:srgbClr val="0000CC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howcard Gothic" pitchFamily="82" charset="0"/>
              </a:rPr>
              <a:t>O.G.M.</a:t>
            </a:r>
            <a:endParaRPr lang="it-IT" sz="8800" b="1" kern="0" cap="small" dirty="0">
              <a:ln w="10541" cmpd="sng">
                <a:solidFill>
                  <a:srgbClr val="0000CC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4104456" cy="1355750"/>
          </a:xfrm>
        </p:spPr>
        <p:txBody>
          <a:bodyPr>
            <a:normAutofit/>
            <a:scene3d>
              <a:camera prst="orthographicFront">
                <a:rot lat="600000" lon="1800000" rev="0"/>
              </a:camera>
              <a:lightRig rig="threePt" dir="t"/>
            </a:scene3d>
            <a:sp3d extrusionH="57150" contourW="12700" prstMaterial="powder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r>
              <a:rPr lang="it-IT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endPos="56000" dir="5400000" sy="-100000" algn="bl" rotWithShape="0"/>
                </a:effectLst>
                <a:latin typeface="Arial" pitchFamily="34" charset="0"/>
                <a:cs typeface="Arial" pitchFamily="34" charset="0"/>
              </a:rPr>
              <a:t>OGM</a:t>
            </a:r>
            <a:r>
              <a:rPr lang="it-IT" sz="4000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endPos="56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it-IT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endPos="56000" dir="5400000" sy="-100000" algn="bl" rotWithShape="0"/>
                </a:effectLst>
                <a:latin typeface="Arial" pitchFamily="34" charset="0"/>
                <a:cs typeface="Arial" pitchFamily="34" charset="0"/>
              </a:rPr>
              <a:t>farmaci</a:t>
            </a:r>
            <a:endParaRPr lang="it-IT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endPos="56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2564904"/>
            <a:ext cx="3096344" cy="2016224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 la tecnologia del DNA ricombinante é stato possibile produrre  farmaci  molto efficaci e in grandi quantità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come l’insulina.   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38761"/>
            <a:ext cx="466162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8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605" y="476672"/>
            <a:ext cx="3008313" cy="720080"/>
          </a:xfrm>
          <a:gradFill flip="none" rotWithShape="1">
            <a:gsLst>
              <a:gs pos="100000">
                <a:srgbClr val="002060"/>
              </a:gs>
              <a:gs pos="79000">
                <a:srgbClr val="00B0F0"/>
              </a:gs>
              <a:gs pos="54000">
                <a:srgbClr val="92D050"/>
              </a:gs>
              <a:gs pos="25000">
                <a:srgbClr val="FFC000"/>
              </a:gs>
              <a:gs pos="3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unset" dir="t"/>
          </a:scene3d>
          <a:sp3d extrusionH="6350" contourW="12700" prstMaterial="flat">
            <a:bevelT w="95250" h="95250"/>
            <a:bevelB w="95250" h="95250" prst="convex"/>
            <a:contourClr>
              <a:srgbClr val="FFFF00"/>
            </a:contourClr>
          </a:sp3d>
        </p:spPr>
        <p:txBody>
          <a:bodyPr>
            <a:noAutofit/>
          </a:bodyPr>
          <a:lstStyle/>
          <a:p>
            <a:pPr algn="ctr"/>
            <a:r>
              <a:rPr lang="it-IT" sz="5400" i="1" dirty="0" smtClean="0">
                <a:solidFill>
                  <a:srgbClr val="FF0000"/>
                </a:solidFill>
              </a:rPr>
              <a:t>L’insulina</a:t>
            </a:r>
            <a:endParaRPr lang="it-IT" sz="5400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69877" y="725069"/>
            <a:ext cx="4258816" cy="585311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8" name="Picture 4" descr="C:\Users\Alunni\AppData\Local\Microsoft\Windows\Temporary Internet Files\Content.IE5\3AT91M08\insulina_med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248472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CasellaDiTesto 4"/>
          <p:cNvSpPr txBox="1"/>
          <p:nvPr/>
        </p:nvSpPr>
        <p:spPr>
          <a:xfrm>
            <a:off x="402044" y="3166517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L’insulina  ricombinate è stata una tra le prime proteine ad essere prodotte con le tecniche d’ </a:t>
            </a:r>
            <a:r>
              <a:rPr lang="it-IT" b="1" dirty="0"/>
              <a:t>ingegneria </a:t>
            </a:r>
            <a:r>
              <a:rPr lang="it-IT" b="1" dirty="0" smtClean="0"/>
              <a:t>genetica nel 1977 (</a:t>
            </a:r>
            <a:r>
              <a:rPr lang="it-IT" b="1" dirty="0"/>
              <a:t>Boyer e Cohen </a:t>
            </a:r>
            <a:r>
              <a:rPr lang="it-IT" b="1" dirty="0" smtClean="0"/>
              <a:t>- USA). </a:t>
            </a:r>
          </a:p>
          <a:p>
            <a:endParaRPr lang="it-IT" b="1" dirty="0"/>
          </a:p>
          <a:p>
            <a:r>
              <a:rPr lang="it-IT" b="1" dirty="0" smtClean="0"/>
              <a:t>E’ un ormone dalle proprietà anaboliche prodotto dalle cellule beta del pancreas.</a:t>
            </a:r>
          </a:p>
        </p:txBody>
      </p:sp>
      <p:sp>
        <p:nvSpPr>
          <p:cNvPr id="6" name="Rettangolo 5"/>
          <p:cNvSpPr/>
          <p:nvPr/>
        </p:nvSpPr>
        <p:spPr>
          <a:xfrm>
            <a:off x="820127" y="2636912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it-IT" sz="2400" b="1" i="1" u="sng" dirty="0">
                <a:solidFill>
                  <a:srgbClr val="0070C0"/>
                </a:solidFill>
              </a:rPr>
              <a:t>Cos’è l’insulina?</a:t>
            </a:r>
          </a:p>
        </p:txBody>
      </p:sp>
      <p:sp>
        <p:nvSpPr>
          <p:cNvPr id="4" name="Rettangolo 3"/>
          <p:cNvSpPr/>
          <p:nvPr/>
        </p:nvSpPr>
        <p:spPr>
          <a:xfrm>
            <a:off x="3995936" y="5030370"/>
            <a:ext cx="4666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CC0099"/>
                </a:solidFill>
              </a:rPr>
              <a:t>L</a:t>
            </a:r>
            <a:r>
              <a:rPr lang="it-IT" sz="2000" b="1" dirty="0">
                <a:solidFill>
                  <a:srgbClr val="CC0099"/>
                </a:solidFill>
              </a:rPr>
              <a:t>’insulina è un farmaco indispensabile per chi è affetto da diabete.</a:t>
            </a:r>
            <a:r>
              <a:rPr lang="it-IT" sz="3200" dirty="0">
                <a:solidFill>
                  <a:srgbClr val="CC0099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510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8871"/>
            <a:ext cx="9144000" cy="9344488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 bwMode="gray">
          <a:xfrm>
            <a:off x="179512" y="188640"/>
            <a:ext cx="4680520" cy="2384090"/>
          </a:xfrm>
        </p:spPr>
        <p:txBody>
          <a:bodyPr>
            <a:normAutofit/>
          </a:bodyPr>
          <a:lstStyle/>
          <a:p>
            <a:r>
              <a:rPr lang="it-IT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OGM: </a:t>
            </a:r>
            <a:r>
              <a:rPr lang="it-IT" sz="4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 e contro</a:t>
            </a:r>
          </a:p>
        </p:txBody>
      </p:sp>
    </p:spTree>
    <p:extLst>
      <p:ext uri="{BB962C8B-B14F-4D97-AF65-F5344CB8AC3E}">
        <p14:creationId xmlns:p14="http://schemas.microsoft.com/office/powerpoint/2010/main" val="12258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3083" y="116632"/>
            <a:ext cx="6336704" cy="1440160"/>
          </a:xfrm>
        </p:spPr>
        <p:txBody>
          <a:bodyPr>
            <a:noAutofit/>
          </a:bodyPr>
          <a:lstStyle/>
          <a:p>
            <a:pPr fontAlgn="base"/>
            <a:r>
              <a:rPr lang="it-IT" sz="3600" b="1" cap="al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3600" b="1" cap="al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VANTAGGI PER LE COLTIVAZIONI</a:t>
            </a:r>
            <a:r>
              <a:rPr lang="it-IT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t-IT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it-IT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844824"/>
            <a:ext cx="8640960" cy="3744416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it-IT" sz="2200" dirty="0">
                <a:latin typeface="Arial" pitchFamily="34" charset="0"/>
                <a:cs typeface="Arial" pitchFamily="34" charset="0"/>
              </a:rPr>
              <a:t>• 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Migliora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il gusto e la qualità dei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prodotti.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• 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Riduce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 tempi di crescita dei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prodotti.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• 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il raccolto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sostanze nutritive e la </a:t>
            </a:r>
            <a:endParaRPr lang="it-IT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tolleranza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agli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stress.       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• 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Migliora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la resistenza a </a:t>
            </a: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malattie e parassiti.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it-IT" sz="2200" dirty="0"/>
          </a:p>
        </p:txBody>
      </p:sp>
      <p:pic>
        <p:nvPicPr>
          <p:cNvPr id="1026" name="Picture 2" descr="Risultati immagini per vantaggi ogm agrico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475335" cy="24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VANTAGGI ZOOTECNIA</a:t>
            </a:r>
            <a:endParaRPr lang="it-IT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" y="2060849"/>
            <a:ext cx="8229600" cy="3096343"/>
          </a:xfrm>
        </p:spPr>
        <p:txBody>
          <a:bodyPr>
            <a:normAutofit/>
          </a:bodyPr>
          <a:lstStyle/>
          <a:p>
            <a:r>
              <a:rPr lang="it-IT" sz="1800" dirty="0" smtClean="0">
                <a:latin typeface="Arial" pitchFamily="34" charset="0"/>
                <a:cs typeface="Arial" panose="020B0604020202020204" pitchFamily="34" charset="0"/>
              </a:rPr>
              <a:t>Aumenta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produttività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resistenza a malattie e la qualità del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cibo.</a:t>
            </a:r>
          </a:p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Maggiore resa di carne, uova e latte.</a:t>
            </a:r>
          </a:p>
          <a:p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Riduce l’uso dei farmaci.</a:t>
            </a:r>
          </a:p>
          <a:p>
            <a:pPr marL="0" indent="0">
              <a:buNone/>
            </a:pP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   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isultati immagini per animali o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320480" cy="267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259632" y="1414517"/>
            <a:ext cx="681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contaminazione genetica</a:t>
            </a:r>
            <a:endParaRPr lang="it-IT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5963" y="0"/>
            <a:ext cx="3876368" cy="109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B0F0"/>
                </a:solidFill>
                <a:latin typeface="Showcard Gothic" pitchFamily="82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Showcard Gothic" pitchFamily="82" charset="0"/>
              </a:rPr>
              <a:t>Rischi  O.G.M.</a:t>
            </a:r>
            <a:endParaRPr lang="it-IT" dirty="0">
              <a:solidFill>
                <a:srgbClr val="FF0000"/>
              </a:solidFill>
              <a:latin typeface="Showcard Gothic" pitchFamily="82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722313" y="3573016"/>
            <a:ext cx="7772400" cy="1080120"/>
          </a:xfrm>
        </p:spPr>
        <p:txBody>
          <a:bodyPr/>
          <a:lstStyle/>
          <a:p>
            <a:pPr algn="ctr"/>
            <a:r>
              <a:rPr lang="it-IT" dirty="0">
                <a:latin typeface="Arial" pitchFamily="34" charset="0"/>
                <a:cs typeface="Arial" pitchFamily="34" charset="0"/>
              </a:rPr>
              <a:t>Le specie vegetali locali potrebbero essere contaminate dagli OGM  danneggiando la biodiversità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91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33062" y="1064930"/>
            <a:ext cx="7363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Attualmente si ipotizza possano esserci dei legami tra il consumo di OGM e i seguenti rischi per la salute:</a:t>
            </a:r>
            <a:endParaRPr lang="it-IT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62908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7504" y="3421449"/>
            <a:ext cx="4425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>
                <a:latin typeface="Arial Rounded MT Bold" pitchFamily="34" charset="0"/>
              </a:rPr>
              <a:t>Rischi allergie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000" dirty="0"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>
                <a:latin typeface="Arial Rounded MT Bold" pitchFamily="34" charset="0"/>
              </a:rPr>
              <a:t>Possibili </a:t>
            </a:r>
            <a:r>
              <a:rPr lang="it-IT" sz="2000" dirty="0">
                <a:latin typeface="Arial Rounded MT Bold" pitchFamily="34" charset="0"/>
              </a:rPr>
              <a:t>mutazione genetiche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84814" y="118373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Rischi per la salute</a:t>
            </a:r>
            <a:endParaRPr lang="it-IT" sz="3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062" y="6309320"/>
            <a:ext cx="39068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destra il libro del 2012 contenente le tesi di Smith, attivista anti-OGM</a:t>
            </a:r>
            <a:endParaRPr lang="it-IT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69776"/>
            <a:ext cx="6624736" cy="11430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CONFRONTO TRA EUROPA E STATI UNITI D’ AMERICA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egnaposto testo 2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smtClean="0">
                <a:solidFill>
                  <a:srgbClr val="0066FF"/>
                </a:solidFill>
              </a:rPr>
              <a:t>E</a:t>
            </a:r>
            <a:r>
              <a:rPr lang="it-IT" sz="2800" smtClean="0">
                <a:solidFill>
                  <a:srgbClr val="FFCC00"/>
                </a:solidFill>
              </a:rPr>
              <a:t>U</a:t>
            </a:r>
            <a:r>
              <a:rPr lang="it-IT" sz="2800" smtClean="0">
                <a:solidFill>
                  <a:srgbClr val="0066FF"/>
                </a:solidFill>
              </a:rPr>
              <a:t>R</a:t>
            </a:r>
            <a:r>
              <a:rPr lang="it-IT" sz="2800" smtClean="0">
                <a:solidFill>
                  <a:srgbClr val="FFCC00"/>
                </a:solidFill>
              </a:rPr>
              <a:t>O</a:t>
            </a:r>
            <a:r>
              <a:rPr lang="it-IT" sz="2800" smtClean="0">
                <a:solidFill>
                  <a:srgbClr val="0066FF"/>
                </a:solidFill>
              </a:rPr>
              <a:t>P</a:t>
            </a:r>
            <a:r>
              <a:rPr lang="it-IT" sz="2800" smtClean="0">
                <a:solidFill>
                  <a:srgbClr val="FFCC00"/>
                </a:solidFill>
              </a:rPr>
              <a:t>A</a:t>
            </a:r>
            <a:endParaRPr lang="it-IT" sz="2800" dirty="0">
              <a:solidFill>
                <a:srgbClr val="FFCC00"/>
              </a:solidFill>
            </a:endParaRPr>
          </a:p>
        </p:txBody>
      </p:sp>
      <p:sp>
        <p:nvSpPr>
          <p:cNvPr id="14" name="Segnaposto contenuto 3"/>
          <p:cNvSpPr txBox="1">
            <a:spLocks/>
          </p:cNvSpPr>
          <p:nvPr/>
        </p:nvSpPr>
        <p:spPr>
          <a:xfrm>
            <a:off x="323528" y="2174874"/>
            <a:ext cx="4320480" cy="3054326"/>
          </a:xfrm>
          <a:prstGeom prst="rect">
            <a:avLst/>
          </a:prstGeom>
          <a:noFill/>
          <a:ln>
            <a:solidFill>
              <a:srgbClr val="FF33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800" b="1" dirty="0" smtClean="0">
                <a:solidFill>
                  <a:srgbClr val="92D050"/>
                </a:solidFill>
              </a:rPr>
              <a:t>SI</a:t>
            </a:r>
            <a:r>
              <a:rPr lang="it-IT" sz="2800" b="1" dirty="0" smtClean="0">
                <a:solidFill>
                  <a:schemeClr val="accent2"/>
                </a:solidFill>
              </a:rPr>
              <a:t>/</a:t>
            </a:r>
            <a:r>
              <a:rPr lang="it-IT" sz="2800" b="1" dirty="0" smtClean="0">
                <a:solidFill>
                  <a:srgbClr val="C00000"/>
                </a:solidFill>
              </a:rPr>
              <a:t>NO</a:t>
            </a:r>
            <a:r>
              <a:rPr lang="it-IT" sz="2800" b="1" dirty="0" smtClean="0">
                <a:solidFill>
                  <a:srgbClr val="00FF00"/>
                </a:solidFill>
              </a:rPr>
              <a:t> </a:t>
            </a:r>
            <a:r>
              <a:rPr lang="it-IT" b="1" dirty="0" smtClean="0"/>
              <a:t>AGLI O.G.M. </a:t>
            </a:r>
          </a:p>
          <a:p>
            <a:r>
              <a:rPr lang="it-IT" dirty="0" smtClean="0"/>
              <a:t>In alcuni stati è permesso coltivare piante OGM (Spagna).</a:t>
            </a:r>
          </a:p>
          <a:p>
            <a:pPr algn="just"/>
            <a:r>
              <a:rPr lang="it-IT" dirty="0" smtClean="0"/>
              <a:t>In Italia non è permesso.</a:t>
            </a:r>
          </a:p>
          <a:p>
            <a:pPr algn="just"/>
            <a:r>
              <a:rPr lang="it-IT" dirty="0" smtClean="0"/>
              <a:t>Obbligo di indicare  la presenza di prodotti OGM in etichetta.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5" name="Segnaposto testo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smtClean="0">
                <a:solidFill>
                  <a:srgbClr val="0066FF"/>
                </a:solidFill>
              </a:rPr>
              <a:t>S</a:t>
            </a:r>
            <a:r>
              <a:rPr lang="it-IT" sz="2800" smtClean="0">
                <a:solidFill>
                  <a:srgbClr val="FF0000"/>
                </a:solidFill>
              </a:rPr>
              <a:t>T</a:t>
            </a:r>
            <a:r>
              <a:rPr lang="it-IT" sz="2800" smtClean="0">
                <a:solidFill>
                  <a:srgbClr val="0066FF"/>
                </a:solidFill>
              </a:rPr>
              <a:t>A</a:t>
            </a:r>
            <a:r>
              <a:rPr lang="it-IT" sz="2800" smtClean="0">
                <a:solidFill>
                  <a:srgbClr val="FF0000"/>
                </a:solidFill>
              </a:rPr>
              <a:t>T</a:t>
            </a:r>
            <a:r>
              <a:rPr lang="it-IT" sz="2800" smtClean="0">
                <a:solidFill>
                  <a:srgbClr val="0066FF"/>
                </a:solidFill>
              </a:rPr>
              <a:t>I</a:t>
            </a:r>
            <a:r>
              <a:rPr lang="it-IT" sz="2800" smtClean="0">
                <a:solidFill>
                  <a:srgbClr val="FF0000"/>
                </a:solidFill>
              </a:rPr>
              <a:t> U</a:t>
            </a:r>
            <a:r>
              <a:rPr lang="it-IT" sz="2800" smtClean="0">
                <a:solidFill>
                  <a:srgbClr val="0066FF"/>
                </a:solidFill>
              </a:rPr>
              <a:t>N</a:t>
            </a:r>
            <a:r>
              <a:rPr lang="it-IT" sz="2800" smtClean="0">
                <a:solidFill>
                  <a:srgbClr val="FF0000"/>
                </a:solidFill>
              </a:rPr>
              <a:t>I</a:t>
            </a:r>
            <a:r>
              <a:rPr lang="it-IT" sz="2800" smtClean="0">
                <a:solidFill>
                  <a:srgbClr val="0066FF"/>
                </a:solidFill>
              </a:rPr>
              <a:t>T</a:t>
            </a:r>
            <a:r>
              <a:rPr lang="it-IT" sz="2800" smtClean="0">
                <a:solidFill>
                  <a:srgbClr val="FF0000"/>
                </a:solidFill>
              </a:rPr>
              <a:t>I </a:t>
            </a:r>
            <a:r>
              <a:rPr lang="it-IT" sz="2800" smtClean="0">
                <a:solidFill>
                  <a:srgbClr val="0066FF"/>
                </a:solidFill>
              </a:rPr>
              <a:t>D</a:t>
            </a:r>
            <a:r>
              <a:rPr lang="it-IT" sz="2800" smtClean="0">
                <a:solidFill>
                  <a:srgbClr val="FF0000"/>
                </a:solidFill>
              </a:rPr>
              <a:t>’</a:t>
            </a:r>
            <a:r>
              <a:rPr lang="it-IT" sz="2800" smtClean="0">
                <a:solidFill>
                  <a:srgbClr val="0066FF"/>
                </a:solidFill>
              </a:rPr>
              <a:t> A</a:t>
            </a:r>
            <a:r>
              <a:rPr lang="it-IT" sz="2800" smtClean="0">
                <a:solidFill>
                  <a:srgbClr val="FF0000"/>
                </a:solidFill>
              </a:rPr>
              <a:t>M</a:t>
            </a:r>
            <a:r>
              <a:rPr lang="it-IT" sz="2800" smtClean="0">
                <a:solidFill>
                  <a:srgbClr val="0066FF"/>
                </a:solidFill>
              </a:rPr>
              <a:t>E</a:t>
            </a:r>
            <a:r>
              <a:rPr lang="it-IT" sz="2800" smtClean="0">
                <a:solidFill>
                  <a:srgbClr val="FF0000"/>
                </a:solidFill>
              </a:rPr>
              <a:t>R</a:t>
            </a:r>
            <a:r>
              <a:rPr lang="it-IT" sz="2800" smtClean="0">
                <a:solidFill>
                  <a:srgbClr val="0066FF"/>
                </a:solidFill>
              </a:rPr>
              <a:t>I</a:t>
            </a:r>
            <a:r>
              <a:rPr lang="it-IT" sz="2800" smtClean="0">
                <a:solidFill>
                  <a:srgbClr val="FF0000"/>
                </a:solidFill>
              </a:rPr>
              <a:t>C</a:t>
            </a:r>
            <a:r>
              <a:rPr lang="it-IT" sz="2800" smtClean="0">
                <a:solidFill>
                  <a:srgbClr val="0066FF"/>
                </a:solidFill>
              </a:rPr>
              <a:t>A</a:t>
            </a:r>
            <a:endParaRPr lang="it-IT" sz="2800" dirty="0">
              <a:solidFill>
                <a:srgbClr val="0066FF"/>
              </a:solidFill>
            </a:endParaRPr>
          </a:p>
        </p:txBody>
      </p:sp>
      <p:sp>
        <p:nvSpPr>
          <p:cNvPr id="16" name="Segnaposto contenuto 5"/>
          <p:cNvSpPr txBox="1">
            <a:spLocks/>
          </p:cNvSpPr>
          <p:nvPr/>
        </p:nvSpPr>
        <p:spPr>
          <a:xfrm>
            <a:off x="4716016" y="2174875"/>
            <a:ext cx="4041775" cy="3054325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800" b="1" smtClean="0">
                <a:solidFill>
                  <a:srgbClr val="00FF00"/>
                </a:solidFill>
              </a:rPr>
              <a:t>SI</a:t>
            </a:r>
            <a:r>
              <a:rPr lang="it-IT" b="1" smtClean="0"/>
              <a:t> AGLI O.G.M</a:t>
            </a:r>
            <a:endParaRPr lang="it-IT" smtClean="0"/>
          </a:p>
          <a:p>
            <a:pPr algn="just"/>
            <a:r>
              <a:rPr lang="it-IT" smtClean="0"/>
              <a:t>È permesso coltivare piante OGM.</a:t>
            </a:r>
          </a:p>
          <a:p>
            <a:pPr algn="just"/>
            <a:r>
              <a:rPr lang="it-IT" smtClean="0"/>
              <a:t>Non bisogna segnalarne la presenza in etichetta.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7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8536" y="332656"/>
            <a:ext cx="5266928" cy="663054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RESA E COSTI</a:t>
            </a:r>
            <a:endParaRPr lang="it-IT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35596" y="2132856"/>
            <a:ext cx="7272808" cy="2160240"/>
          </a:xfrm>
        </p:spPr>
        <p:txBody>
          <a:bodyPr>
            <a:normAutofit/>
          </a:bodyPr>
          <a:lstStyle/>
          <a:p>
            <a:pPr algn="just"/>
            <a:r>
              <a:rPr lang="it-IT" sz="2400" dirty="0" smtClean="0"/>
              <a:t> Gli </a:t>
            </a:r>
            <a:r>
              <a:rPr lang="it-IT" sz="2400" dirty="0"/>
              <a:t>O</a:t>
            </a:r>
            <a:r>
              <a:rPr lang="it-IT" sz="2400" dirty="0" smtClean="0"/>
              <a:t>GM </a:t>
            </a:r>
            <a:r>
              <a:rPr lang="it-IT" sz="2400" dirty="0"/>
              <a:t>portano ad una diminuzione dei costi di </a:t>
            </a:r>
            <a:r>
              <a:rPr lang="it-IT" sz="2400" dirty="0" smtClean="0"/>
              <a:t>produzione ma  non </a:t>
            </a:r>
            <a:r>
              <a:rPr lang="it-IT" sz="2400" dirty="0"/>
              <a:t>sempre </a:t>
            </a:r>
            <a:r>
              <a:rPr lang="it-IT" sz="2400" dirty="0" smtClean="0"/>
              <a:t>forniscono un maggior rendimento. 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5230828"/>
            <a:ext cx="505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Fonte: centro di ricerca della Commissione  Europea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53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1224136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OGM NON POSSONO RISOLVERE LA FAME NEL MONDO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4824536" cy="3456384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9933FF"/>
                </a:solidFill>
                <a:latin typeface="Aharoni" pitchFamily="2" charset="-79"/>
                <a:cs typeface="Aharoni" pitchFamily="2" charset="-79"/>
              </a:rPr>
              <a:t>PERCHÈ:</a:t>
            </a:r>
          </a:p>
          <a:p>
            <a:endParaRPr lang="it-IT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f</a:t>
            </a:r>
            <a:r>
              <a:rPr lang="it-IT" sz="2400" dirty="0" smtClean="0"/>
              <a:t>unzionano nell’ agricoltura industrializzata;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l</a:t>
            </a:r>
            <a:r>
              <a:rPr lang="it-IT" sz="2400" dirty="0" smtClean="0"/>
              <a:t>a fame nel mondo è un problema di povertà  legata al modello economico globale.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7669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93" y="4085541"/>
            <a:ext cx="3365679" cy="265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8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823" y="260648"/>
            <a:ext cx="872266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>
                <a:latin typeface="Cooper Black" pitchFamily="18" charset="0"/>
              </a:rPr>
              <a:t>CLASSE 2^B </a:t>
            </a:r>
            <a:endParaRPr lang="it-IT" sz="2600" dirty="0">
              <a:latin typeface="Cooper Black" pitchFamily="18" charset="0"/>
            </a:endParaRPr>
          </a:p>
          <a:p>
            <a:pPr algn="ctr"/>
            <a:r>
              <a:rPr lang="it-IT" sz="2600" dirty="0" smtClean="0">
                <a:latin typeface="Cooper Black" pitchFamily="18" charset="0"/>
              </a:rPr>
              <a:t> SCUOLA SECONDARIA DI I°GRADO</a:t>
            </a:r>
          </a:p>
          <a:p>
            <a:pPr algn="ctr"/>
            <a:r>
              <a:rPr lang="it-IT" sz="2600" dirty="0" smtClean="0">
                <a:latin typeface="Cooper Black" pitchFamily="18" charset="0"/>
              </a:rPr>
              <a:t>  «ALDA FAIPÓ» GESSATE</a:t>
            </a:r>
          </a:p>
          <a:p>
            <a:pPr algn="ctr"/>
            <a:r>
              <a:rPr lang="it-IT" sz="2600" dirty="0" smtClean="0">
                <a:latin typeface="Cooper Black" pitchFamily="18" charset="0"/>
              </a:rPr>
              <a:t>A. S. 2016/2017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0000FF"/>
              </a:solidFill>
            </a:endParaRPr>
          </a:p>
          <a:p>
            <a:endParaRPr lang="it-IT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SAMUELE BARBERIS - GIULIA PULERA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MARTA BASZTURA - CLAUDIA BORDONALI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FEDERICO BAVILA - ANDREA  FORATTINI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MATTEO BETTIGA - NICOLE MILAN </a:t>
            </a:r>
            <a:r>
              <a:rPr lang="it-IT" dirty="0" err="1" smtClean="0">
                <a:solidFill>
                  <a:srgbClr val="0000FF"/>
                </a:solidFill>
              </a:rPr>
              <a:t>MILAN</a:t>
            </a:r>
            <a:endParaRPr lang="it-IT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LARA BERTELLI - GIULIA BOSI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LORENZO BOSI - JACOPO VEZZOLI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ROCCO CERIANI - FABIO FANZANI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CLAUDIA DE FELICE - REBECCA GRASSO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LORENA FRIGERIO - SWAMI GRECO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CARLOTTA GENTILE - MARTINA VERCESI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>
                <a:solidFill>
                  <a:srgbClr val="0000FF"/>
                </a:solidFill>
              </a:rPr>
              <a:t>ROBERTO RUDI - TOMMASO TALLORU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                                                                                                                                                       </a:t>
            </a: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49" y="2420887"/>
            <a:ext cx="1747577" cy="219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73216"/>
            <a:ext cx="172819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1456194" cy="152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3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866527"/>
          </a:xfrm>
        </p:spPr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O.G.M. PRO O CONTRO?</a:t>
            </a:r>
            <a:endParaRPr lang="it-IT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503772" cy="309634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Veronesi o </a:t>
            </a:r>
            <a:r>
              <a:rPr lang="it-IT" dirty="0" err="1" smtClean="0"/>
              <a:t>Farinetti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8000" dirty="0" smtClean="0">
                <a:solidFill>
                  <a:srgbClr val="92D050"/>
                </a:solidFill>
              </a:rPr>
              <a:t>v</a:t>
            </a:r>
            <a:r>
              <a:rPr lang="it-IT" sz="8000" dirty="0" smtClean="0">
                <a:solidFill>
                  <a:srgbClr val="FF0000"/>
                </a:solidFill>
              </a:rPr>
              <a:t>s</a:t>
            </a:r>
            <a:endParaRPr lang="it-IT" sz="8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240360" cy="21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2929276" cy="21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92" y="332656"/>
            <a:ext cx="2309242" cy="173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7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404393"/>
            <a:ext cx="8661648" cy="1143000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L’ex ministro: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/>
              <a:t>«L’OGM è il futuro, le paure si battono con la conoscenza» </a:t>
            </a:r>
            <a:br>
              <a:rPr lang="it-IT" sz="3600" dirty="0"/>
            </a:b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287413"/>
            <a:ext cx="8208912" cy="4958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Veronesi: lotte antistoriche </a:t>
            </a:r>
            <a:endParaRPr lang="it-IT" dirty="0"/>
          </a:p>
          <a:p>
            <a:pPr marL="0" indent="0">
              <a:buNone/>
            </a:pPr>
            <a:r>
              <a:rPr lang="it-IT" sz="1800" dirty="0" smtClean="0"/>
              <a:t>« Gli OGM? Sono il futuro dell’umanità. Usiamo la genetica ormai da tutte le parti, la cosa più semplice per la lotta contro la fame nel mondo è permettere alle piante di crescere in zone desertiche o acquatiche».</a:t>
            </a:r>
          </a:p>
          <a:p>
            <a:pPr marL="0" indent="0">
              <a:buNone/>
            </a:pPr>
            <a:r>
              <a:rPr lang="it-IT" dirty="0" smtClean="0"/>
              <a:t>«Così arricchiamo </a:t>
            </a:r>
            <a:r>
              <a:rPr lang="it-IT" dirty="0"/>
              <a:t>chi produce pesticidi</a:t>
            </a:r>
            <a:r>
              <a:rPr lang="it-IT" dirty="0" smtClean="0"/>
              <a:t>»</a:t>
            </a:r>
          </a:p>
        </p:txBody>
      </p:sp>
      <p:sp>
        <p:nvSpPr>
          <p:cNvPr id="5" name="CasellaDiTesto 4"/>
          <p:cNvSpPr txBox="1"/>
          <p:nvPr/>
        </p:nvSpPr>
        <p:spPr>
          <a:xfrm rot="20014435">
            <a:off x="213030" y="529679"/>
            <a:ext cx="196460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FAVOREVOLE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6" y="4656996"/>
            <a:ext cx="2122233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3" t="61222" r="4166" b="2094"/>
          <a:stretch/>
        </p:blipFill>
        <p:spPr bwMode="auto">
          <a:xfrm>
            <a:off x="6455607" y="4988520"/>
            <a:ext cx="1995054" cy="1320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339752" y="4941168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1400" dirty="0" smtClean="0">
                <a:solidFill>
                  <a:prstClr val="black"/>
                </a:solidFill>
              </a:rPr>
              <a:t>Umberto </a:t>
            </a:r>
            <a:r>
              <a:rPr lang="it-IT" sz="1400" smtClean="0">
                <a:solidFill>
                  <a:prstClr val="black"/>
                </a:solidFill>
              </a:rPr>
              <a:t>Veronesi          Oncologo</a:t>
            </a:r>
            <a:r>
              <a:rPr lang="it-IT" sz="1400" dirty="0" smtClean="0">
                <a:solidFill>
                  <a:prstClr val="black"/>
                </a:solidFill>
              </a:rPr>
              <a:t>, fondatore </a:t>
            </a:r>
            <a:r>
              <a:rPr lang="it-IT" sz="1400" dirty="0">
                <a:solidFill>
                  <a:prstClr val="black"/>
                </a:solidFill>
              </a:rPr>
              <a:t>dell’ Istituto  Europeo </a:t>
            </a:r>
            <a:r>
              <a:rPr lang="it-IT" sz="1400">
                <a:solidFill>
                  <a:prstClr val="black"/>
                </a:solidFill>
              </a:rPr>
              <a:t>di </a:t>
            </a:r>
            <a:r>
              <a:rPr lang="it-IT" sz="1400" smtClean="0">
                <a:solidFill>
                  <a:prstClr val="black"/>
                </a:solidFill>
              </a:rPr>
              <a:t>Oncologia  </a:t>
            </a:r>
            <a:r>
              <a:rPr lang="it-IT" sz="1400" dirty="0" smtClean="0">
                <a:solidFill>
                  <a:prstClr val="black"/>
                </a:solidFill>
              </a:rPr>
              <a:t>ed ex                                         </a:t>
            </a:r>
            <a:r>
              <a:rPr lang="it-IT" sz="1400" dirty="0">
                <a:solidFill>
                  <a:prstClr val="black"/>
                </a:solidFill>
              </a:rPr>
              <a:t>ministro della Salute.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54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21296" y="476672"/>
            <a:ext cx="7643192" cy="840904"/>
          </a:xfrm>
        </p:spPr>
        <p:txBody>
          <a:bodyPr>
            <a:noAutofit/>
          </a:bodyPr>
          <a:lstStyle/>
          <a:p>
            <a:r>
              <a:rPr lang="it-IT" sz="3200" dirty="0" smtClean="0"/>
              <a:t> Il patron di </a:t>
            </a:r>
            <a:r>
              <a:rPr lang="it-IT" sz="3200" dirty="0" err="1" smtClean="0"/>
              <a:t>Eataly</a:t>
            </a:r>
            <a:r>
              <a:rPr lang="it-IT" sz="3200" dirty="0" smtClean="0"/>
              <a:t>: </a:t>
            </a:r>
            <a:br>
              <a:rPr lang="it-IT" sz="3200" dirty="0" smtClean="0"/>
            </a:br>
            <a:r>
              <a:rPr lang="it-IT" sz="3200" dirty="0" smtClean="0"/>
              <a:t>«Manteniamo le radici e avremo più clienti»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 rot="20014435">
            <a:off x="205707" y="546418"/>
            <a:ext cx="196460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CONTRARIO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7986"/>
            <a:ext cx="2160239" cy="15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10" y="3019010"/>
            <a:ext cx="4712706" cy="177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3501008"/>
            <a:ext cx="23762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 smtClean="0">
                <a:solidFill>
                  <a:prstClr val="black"/>
                </a:solidFill>
              </a:rPr>
              <a:t>Oscar </a:t>
            </a:r>
            <a:r>
              <a:rPr lang="it-IT" sz="1400" dirty="0" err="1" smtClean="0">
                <a:solidFill>
                  <a:prstClr val="black"/>
                </a:solidFill>
              </a:rPr>
              <a:t>Farinetti</a:t>
            </a:r>
            <a:r>
              <a:rPr lang="it-IT" sz="1400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it-IT" sz="1400" dirty="0" smtClean="0">
                <a:solidFill>
                  <a:prstClr val="black"/>
                </a:solidFill>
              </a:rPr>
              <a:t>Imprenditore fondatore </a:t>
            </a:r>
            <a:r>
              <a:rPr lang="it-IT" sz="1400" dirty="0">
                <a:solidFill>
                  <a:prstClr val="black"/>
                </a:solidFill>
              </a:rPr>
              <a:t>della catena </a:t>
            </a:r>
            <a:r>
              <a:rPr lang="it-IT" sz="1400" dirty="0" err="1" smtClean="0">
                <a:solidFill>
                  <a:prstClr val="black"/>
                </a:solidFill>
              </a:rPr>
              <a:t>Eataly</a:t>
            </a:r>
            <a:r>
              <a:rPr lang="it-IT" sz="1400" smtClean="0">
                <a:solidFill>
                  <a:prstClr val="black"/>
                </a:solidFill>
              </a:rPr>
              <a:t>.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27784" y="1772816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No a manipolazioni  </a:t>
            </a:r>
          </a:p>
          <a:p>
            <a:r>
              <a:rPr lang="it-IT" dirty="0"/>
              <a:t>      «Perché </a:t>
            </a:r>
            <a:r>
              <a:rPr lang="it-IT" dirty="0" smtClean="0"/>
              <a:t>sono </a:t>
            </a:r>
            <a:r>
              <a:rPr lang="it-IT" dirty="0"/>
              <a:t>contro gli OGM ? Perché non vengo meno ai miei principi. Il mondo è fatto così: chi fa le cose e chi le critica</a:t>
            </a:r>
            <a:r>
              <a:rPr lang="it-IT" dirty="0" smtClean="0"/>
              <a:t>»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205618" y="564237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srgbClr val="FF0000"/>
                </a:solidFill>
              </a:rPr>
              <a:t>No per motivi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833447" y="5194066"/>
            <a:ext cx="4464497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Etici   - </a:t>
            </a:r>
            <a:r>
              <a:rPr lang="it-IT" dirty="0">
                <a:solidFill>
                  <a:prstClr val="black"/>
                </a:solidFill>
              </a:rPr>
              <a:t>toglie l’orgoglio all’agricoltore e la </a:t>
            </a:r>
            <a:r>
              <a:rPr lang="it-IT" dirty="0" smtClean="0">
                <a:solidFill>
                  <a:prstClr val="black"/>
                </a:solidFill>
              </a:rPr>
              <a:t>            </a:t>
            </a:r>
          </a:p>
          <a:p>
            <a:pPr lvl="0"/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            sua </a:t>
            </a:r>
            <a:r>
              <a:rPr lang="it-IT" dirty="0">
                <a:solidFill>
                  <a:prstClr val="black"/>
                </a:solidFill>
              </a:rPr>
              <a:t>possibilità di </a:t>
            </a:r>
            <a:r>
              <a:rPr lang="it-IT" dirty="0" smtClean="0">
                <a:solidFill>
                  <a:prstClr val="black"/>
                </a:solidFill>
              </a:rPr>
              <a:t>seminare.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33447" y="5949280"/>
            <a:ext cx="4464497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Marketing - se </a:t>
            </a:r>
            <a:r>
              <a:rPr lang="it-IT" dirty="0">
                <a:solidFill>
                  <a:prstClr val="black"/>
                </a:solidFill>
              </a:rPr>
              <a:t>tutti usassero gli OGM e l’Italia   </a:t>
            </a:r>
            <a:r>
              <a:rPr lang="it-IT" dirty="0" smtClean="0">
                <a:solidFill>
                  <a:prstClr val="black"/>
                </a:solidFill>
              </a:rPr>
              <a:t>                                    no, verrebbero </a:t>
            </a:r>
            <a:r>
              <a:rPr lang="it-IT" dirty="0">
                <a:solidFill>
                  <a:prstClr val="black"/>
                </a:solidFill>
              </a:rPr>
              <a:t>a comprare da </a:t>
            </a:r>
            <a:r>
              <a:rPr lang="it-IT" dirty="0" smtClean="0">
                <a:solidFill>
                  <a:prstClr val="black"/>
                </a:solidFill>
              </a:rPr>
              <a:t>noi.</a:t>
            </a:r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1763688" y="5445224"/>
            <a:ext cx="1944216" cy="394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1763688" y="5849334"/>
            <a:ext cx="1944216" cy="315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alternativa agli OGM ………AGRICOLTURA </a:t>
            </a:r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BIOLOGICA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lunni\Desktop\Biologic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6450" y="1962944"/>
            <a:ext cx="49911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550">
        <p14:honeycomb/>
      </p:transition>
    </mc:Choice>
    <mc:Fallback xmlns="">
      <p:transition spd="slow" advTm="25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AGRICOLTURA BIOLOGICA</a:t>
            </a:r>
            <a:endParaRPr lang="it-IT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323528" y="1988840"/>
            <a:ext cx="6048672" cy="5733256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Ė antica quanto uomo. 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Utilizzata sostanze naturali come il letame. </a:t>
            </a:r>
          </a:p>
          <a:p>
            <a:r>
              <a:rPr lang="it-IT" sz="2000" dirty="0">
                <a:latin typeface="Arial" pitchFamily="34" charset="0"/>
                <a:cs typeface="Arial" pitchFamily="34" charset="0"/>
              </a:rPr>
              <a:t>U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sa  metodi e tecniche di coltivazione non dannosi per l’ ambiente.</a:t>
            </a: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Non usa pesticidi, diserbanti e concimi chimici</a:t>
            </a:r>
            <a:r>
              <a:rPr lang="it-IT" sz="2800" dirty="0" smtClean="0">
                <a:latin typeface="Agency FB" pitchFamily="34" charset="0"/>
              </a:rPr>
              <a:t>. </a:t>
            </a:r>
          </a:p>
          <a:p>
            <a:endParaRPr lang="it-IT" sz="2800" dirty="0" smtClean="0">
              <a:latin typeface="Agency FB" pitchFamily="34" charset="0"/>
            </a:endParaRP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Non utilizza </a:t>
            </a:r>
            <a:r>
              <a:rPr lang="it-IT" sz="20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OGM.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lunni\Pictures\fertilizzante-biologico_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56" y="1765507"/>
            <a:ext cx="2344270" cy="144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29" y="4005064"/>
            <a:ext cx="1725279" cy="172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0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9992">
        <p14:honeycomb/>
      </p:transition>
    </mc:Choice>
    <mc:Fallback xmlns="">
      <p:transition spd="slow" advClick="0" advTm="99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dirty="0" smtClean="0">
                <a:solidFill>
                  <a:srgbClr val="00B050"/>
                </a:solidFill>
                <a:latin typeface="Algerian" pitchFamily="82" charset="0"/>
              </a:rPr>
              <a:t>GRAZIE PER         L’ ATTENZIONE</a:t>
            </a:r>
            <a:endParaRPr lang="it-IT" sz="7200" dirty="0">
              <a:solidFill>
                <a:srgbClr val="00B05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65514" y="3513202"/>
            <a:ext cx="5426766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organismi il cui materiale genetico è stato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modificato artificialmente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63677" y="4869160"/>
            <a:ext cx="5428603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Sono creati mediante l’uso delle biotecnologie.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813316" y="0"/>
            <a:ext cx="5013311" cy="1628800"/>
          </a:xfrm>
          <a:custGeom>
            <a:avLst/>
            <a:gdLst>
              <a:gd name="connsiteX0" fmla="*/ 0 w 6093966"/>
              <a:gd name="connsiteY0" fmla="*/ 1782198 h 3564396"/>
              <a:gd name="connsiteX1" fmla="*/ 3046983 w 6093966"/>
              <a:gd name="connsiteY1" fmla="*/ 0 h 3564396"/>
              <a:gd name="connsiteX2" fmla="*/ 6093966 w 6093966"/>
              <a:gd name="connsiteY2" fmla="*/ 1782198 h 3564396"/>
              <a:gd name="connsiteX3" fmla="*/ 3046983 w 6093966"/>
              <a:gd name="connsiteY3" fmla="*/ 3564396 h 3564396"/>
              <a:gd name="connsiteX4" fmla="*/ 0 w 6093966"/>
              <a:gd name="connsiteY4" fmla="*/ 1782198 h 3564396"/>
              <a:gd name="connsiteX0" fmla="*/ 0 w 5493602"/>
              <a:gd name="connsiteY0" fmla="*/ 1782336 h 3564686"/>
              <a:gd name="connsiteX1" fmla="*/ 3046983 w 5493602"/>
              <a:gd name="connsiteY1" fmla="*/ 138 h 3564686"/>
              <a:gd name="connsiteX2" fmla="*/ 5493602 w 5493602"/>
              <a:gd name="connsiteY2" fmla="*/ 1856226 h 3564686"/>
              <a:gd name="connsiteX3" fmla="*/ 3046983 w 5493602"/>
              <a:gd name="connsiteY3" fmla="*/ 3564534 h 3564686"/>
              <a:gd name="connsiteX4" fmla="*/ 0 w 5493602"/>
              <a:gd name="connsiteY4" fmla="*/ 1782336 h 3564686"/>
              <a:gd name="connsiteX0" fmla="*/ 0 w 5013311"/>
              <a:gd name="connsiteY0" fmla="*/ 1967207 h 3565072"/>
              <a:gd name="connsiteX1" fmla="*/ 2566692 w 5013311"/>
              <a:gd name="connsiteY1" fmla="*/ 282 h 3565072"/>
              <a:gd name="connsiteX2" fmla="*/ 5013311 w 5013311"/>
              <a:gd name="connsiteY2" fmla="*/ 1856370 h 3565072"/>
              <a:gd name="connsiteX3" fmla="*/ 2566692 w 5013311"/>
              <a:gd name="connsiteY3" fmla="*/ 3564678 h 3565072"/>
              <a:gd name="connsiteX4" fmla="*/ 0 w 5013311"/>
              <a:gd name="connsiteY4" fmla="*/ 1967207 h 356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3311" h="3565072">
                <a:moveTo>
                  <a:pt x="0" y="1967207"/>
                </a:moveTo>
                <a:cubicBezTo>
                  <a:pt x="0" y="982926"/>
                  <a:pt x="1731140" y="18755"/>
                  <a:pt x="2566692" y="282"/>
                </a:cubicBezTo>
                <a:cubicBezTo>
                  <a:pt x="3402244" y="-18191"/>
                  <a:pt x="5013311" y="872089"/>
                  <a:pt x="5013311" y="1856370"/>
                </a:cubicBezTo>
                <a:cubicBezTo>
                  <a:pt x="5013311" y="2840651"/>
                  <a:pt x="3402244" y="3546205"/>
                  <a:pt x="2566692" y="3564678"/>
                </a:cubicBezTo>
                <a:cubicBezTo>
                  <a:pt x="1731140" y="3583151"/>
                  <a:pt x="0" y="2951488"/>
                  <a:pt x="0" y="196720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8800" b="1" kern="0" cap="small" dirty="0" smtClean="0">
                <a:ln w="10541" cmpd="sng">
                  <a:solidFill>
                    <a:srgbClr val="0000CC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howcard Gothic" pitchFamily="82" charset="0"/>
              </a:rPr>
              <a:t>O.G.M.</a:t>
            </a:r>
            <a:r>
              <a:rPr lang="it-IT" sz="8800" dirty="0"/>
              <a:t> </a:t>
            </a:r>
            <a:endParaRPr lang="it-IT" sz="1800" b="1" kern="0" cap="small" dirty="0">
              <a:ln w="10541" cmpd="sng">
                <a:solidFill>
                  <a:srgbClr val="0000CC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43608" y="1763524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organismo 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6208509" y="1935697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modificato</a:t>
            </a:r>
            <a:endParaRPr lang="it-IT" sz="2400" b="1" kern="0" cap="small" dirty="0">
              <a:ln w="10541" cmpd="sng">
                <a:solidFill>
                  <a:srgbClr val="0000CC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347864" y="2123564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geneticamente</a:t>
            </a:r>
            <a:endParaRPr lang="it-IT" sz="2400" b="1" kern="0" cap="small" dirty="0">
              <a:ln w="10541" cmpd="sng">
                <a:solidFill>
                  <a:srgbClr val="0000CC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1763688" y="1196752"/>
            <a:ext cx="856712" cy="50405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5580112" y="1201467"/>
            <a:ext cx="628397" cy="562057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196814" y="1405964"/>
            <a:ext cx="0" cy="58287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vola 2"/>
          <p:cNvSpPr/>
          <p:nvPr/>
        </p:nvSpPr>
        <p:spPr>
          <a:xfrm>
            <a:off x="683568" y="144016"/>
            <a:ext cx="7114759" cy="15567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619672" y="476672"/>
            <a:ext cx="5688632" cy="13681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Le biotecnologie posso essere divise in :</a:t>
            </a:r>
            <a:endParaRPr lang="it-IT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232908" y="1988840"/>
            <a:ext cx="3528392" cy="38884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Tradizionali</a:t>
            </a:r>
          </a:p>
          <a:p>
            <a:pPr marL="0" indent="0" algn="just">
              <a:buNone/>
            </a:pPr>
            <a:r>
              <a:rPr lang="it-IT" sz="1600" dirty="0" smtClean="0">
                <a:solidFill>
                  <a:srgbClr val="6841AF"/>
                </a:solidFill>
                <a:latin typeface="Arial Rounded MT Bold" panose="020F0704030504030204" pitchFamily="34" charset="0"/>
              </a:rPr>
              <a:t> </a:t>
            </a:r>
            <a:r>
              <a:rPr lang="it-IT" sz="1600" dirty="0" smtClean="0">
                <a:latin typeface="Arial Rounded MT Bold" panose="020F0704030504030204" pitchFamily="34" charset="0"/>
              </a:rPr>
              <a:t>tecnologie usate da migliaia di anni (senza l’aiuto di laboratori).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6841AF"/>
                </a:solidFill>
                <a:latin typeface="Arial Rounded MT Bold" panose="020F0704030504030204" pitchFamily="34" charset="0"/>
              </a:rPr>
              <a:t>  </a:t>
            </a:r>
          </a:p>
          <a:p>
            <a:pPr marL="0" indent="0">
              <a:buNone/>
            </a:pPr>
            <a:endParaRPr lang="it-IT" sz="1600" dirty="0">
              <a:solidFill>
                <a:srgbClr val="6841AF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it-IT" sz="1600" dirty="0" smtClean="0">
              <a:solidFill>
                <a:srgbClr val="6841AF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it-IT" sz="1600" dirty="0" smtClean="0">
              <a:solidFill>
                <a:srgbClr val="6841AF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it-IT" sz="1600" dirty="0">
              <a:solidFill>
                <a:srgbClr val="6841AF"/>
              </a:solidFill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it-IT" sz="1600" dirty="0" smtClean="0">
                <a:latin typeface="Arial Rounded MT Bold" panose="020F0704030504030204" pitchFamily="34" charset="0"/>
              </a:rPr>
              <a:t>Il grano che mangiamo è un           «OGM naturale»  perché   frutto di un incrocio di due o tre specie diverse, avvenuto migliaia di anni fa in natura.</a:t>
            </a:r>
          </a:p>
          <a:p>
            <a:endParaRPr lang="it-IT" sz="1600" dirty="0" smtClean="0">
              <a:solidFill>
                <a:srgbClr val="6841AF"/>
              </a:solidFill>
              <a:latin typeface="Arial Rounded MT Bold" panose="020F0704030504030204" pitchFamily="34" charset="0"/>
            </a:endParaRPr>
          </a:p>
          <a:p>
            <a:pPr algn="r"/>
            <a:endParaRPr lang="it-IT" sz="1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it-IT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752020" y="1921737"/>
            <a:ext cx="4140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moderne</a:t>
            </a:r>
            <a:endParaRPr lang="it-IT" sz="20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r>
              <a:rPr lang="it-IT" dirty="0" smtClean="0">
                <a:solidFill>
                  <a:srgbClr val="6841AF"/>
                </a:solidFill>
                <a:latin typeface="Arial Rounded MT Bold" panose="020F0704030504030204" pitchFamily="34" charset="0"/>
              </a:rPr>
              <a:t> </a:t>
            </a:r>
            <a:r>
              <a:rPr lang="it-IT" sz="1600" dirty="0" smtClean="0">
                <a:latin typeface="Arial Rounded MT Bold" panose="020F0704030504030204" pitchFamily="34" charset="0"/>
              </a:rPr>
              <a:t>che usano  l’ingegneria genetica e le tecniche di manipolazione del  DNA </a:t>
            </a:r>
            <a:r>
              <a:rPr lang="it-IT" sz="1600" dirty="0">
                <a:latin typeface="Arial Rounded MT Bold" panose="020F0704030504030204" pitchFamily="34" charset="0"/>
              </a:rPr>
              <a:t>.</a:t>
            </a:r>
            <a:endParaRPr lang="it-IT" sz="1600" dirty="0"/>
          </a:p>
        </p:txBody>
      </p:sp>
      <p:sp>
        <p:nvSpPr>
          <p:cNvPr id="8" name="Freccia in giù 7"/>
          <p:cNvSpPr/>
          <p:nvPr/>
        </p:nvSpPr>
        <p:spPr>
          <a:xfrm>
            <a:off x="1763688" y="2986144"/>
            <a:ext cx="341428" cy="1162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2051720" y="1695903"/>
            <a:ext cx="594676" cy="3649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940152" y="1529408"/>
            <a:ext cx="432048" cy="3923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51" y="3356992"/>
            <a:ext cx="3296900" cy="21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3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>
          <a:xfrm>
            <a:off x="6690366" y="1484784"/>
            <a:ext cx="1626050" cy="34794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7903" y="2706364"/>
            <a:ext cx="3008313" cy="1154684"/>
          </a:xfrm>
        </p:spPr>
        <p:txBody>
          <a:bodyPr>
            <a:noAutofit/>
          </a:bodyPr>
          <a:lstStyle/>
          <a:p>
            <a:pPr algn="ctr"/>
            <a:r>
              <a:rPr lang="it-IT" sz="8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DNA</a:t>
            </a:r>
            <a:endParaRPr lang="it-IT" sz="8800" dirty="0">
              <a:solidFill>
                <a:srgbClr val="FF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64088" y="5157192"/>
            <a:ext cx="3008313" cy="1584176"/>
          </a:xfrm>
        </p:spPr>
        <p:txBody>
          <a:bodyPr>
            <a:noAutofit/>
          </a:bodyPr>
          <a:lstStyle/>
          <a:p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basi azotate sono legate fra loro con legami di idrogeno e i legami sono obbligati</a:t>
            </a:r>
          </a:p>
          <a:p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Adenina - Timina </a:t>
            </a:r>
          </a:p>
          <a:p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Citosina - </a:t>
            </a: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uanina</a:t>
            </a:r>
            <a:endParaRPr lang="it-IT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caratteri di due individui cambiano a seconda della disposizione delle basi azotate.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915816" y="345430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(acido desossiribonucleico) è la </a:t>
            </a:r>
            <a:r>
              <a:rPr lang="it-I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molecola  depositaria delle informazioni  genetiche di ogni organismo vivente.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ccia a destra 6"/>
          <p:cNvSpPr/>
          <p:nvPr/>
        </p:nvSpPr>
        <p:spPr>
          <a:xfrm rot="16200000">
            <a:off x="4481541" y="1791269"/>
            <a:ext cx="1008113" cy="251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9512" y="1268760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DNA è </a:t>
            </a:r>
            <a:r>
              <a:rPr lang="it-IT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formato </a:t>
            </a:r>
            <a:r>
              <a:rPr lang="it-I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unità fondamentale chiamata nucleotide</a:t>
            </a:r>
            <a:r>
              <a:rPr lang="it-IT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Freccia a sinistra 11"/>
          <p:cNvSpPr/>
          <p:nvPr/>
        </p:nvSpPr>
        <p:spPr>
          <a:xfrm>
            <a:off x="2843808" y="3096777"/>
            <a:ext cx="720080" cy="2602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078088" y="4725144"/>
            <a:ext cx="2286000" cy="19759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b="1" dirty="0">
                <a:solidFill>
                  <a:prstClr val="black"/>
                </a:solidFill>
              </a:rPr>
              <a:t>Le basi azotate sono di quattro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</a:t>
            </a:r>
            <a:r>
              <a:rPr lang="it-IT" b="1" dirty="0">
                <a:solidFill>
                  <a:prstClr val="black"/>
                </a:solidFill>
              </a:rPr>
              <a:t>:</a:t>
            </a:r>
          </a:p>
          <a:p>
            <a:pPr lvl="0">
              <a:spcBef>
                <a:spcPct val="20000"/>
              </a:spcBef>
            </a:pPr>
            <a:r>
              <a:rPr lang="it-IT" b="1" dirty="0">
                <a:solidFill>
                  <a:srgbClr val="CC9900"/>
                </a:solidFill>
              </a:rPr>
              <a:t>adenina </a:t>
            </a:r>
          </a:p>
          <a:p>
            <a:pPr lvl="0">
              <a:spcBef>
                <a:spcPct val="20000"/>
              </a:spcBef>
            </a:pPr>
            <a:r>
              <a:rPr lang="it-IT" b="1" dirty="0">
                <a:solidFill>
                  <a:srgbClr val="00B050"/>
                </a:solidFill>
              </a:rPr>
              <a:t>Timina</a:t>
            </a:r>
          </a:p>
          <a:p>
            <a:pPr lvl="0">
              <a:spcBef>
                <a:spcPct val="20000"/>
              </a:spcBef>
            </a:pPr>
            <a:r>
              <a:rPr lang="it-IT" b="1" dirty="0">
                <a:solidFill>
                  <a:srgbClr val="1F497D">
                    <a:lumMod val="40000"/>
                    <a:lumOff val="60000"/>
                  </a:srgbClr>
                </a:solidFill>
              </a:rPr>
              <a:t>Citosina</a:t>
            </a:r>
            <a:r>
              <a:rPr lang="it-IT" b="1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it-IT" b="1" dirty="0">
                <a:solidFill>
                  <a:srgbClr val="C0504D">
                    <a:lumMod val="75000"/>
                  </a:srgbClr>
                </a:solidFill>
              </a:rPr>
              <a:t>Guanina</a:t>
            </a:r>
          </a:p>
        </p:txBody>
      </p:sp>
      <p:pic>
        <p:nvPicPr>
          <p:cNvPr id="1026" name="Picture 2" descr="Risultati immagini per nucleotide in italia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29040" r="50939" b="10247"/>
          <a:stretch/>
        </p:blipFill>
        <p:spPr bwMode="auto">
          <a:xfrm>
            <a:off x="251520" y="4218390"/>
            <a:ext cx="2346489" cy="23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79512" y="2204864"/>
            <a:ext cx="2632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Nucleotide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è composto da una molecola di acido fosforico, una di desossiribosio (uno zucchero) e una base azotata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ccia circolare a destra 8"/>
          <p:cNvSpPr/>
          <p:nvPr/>
        </p:nvSpPr>
        <p:spPr>
          <a:xfrm rot="17807050">
            <a:off x="2234605" y="5638991"/>
            <a:ext cx="377669" cy="12874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11560" y="47667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TECNICHE DI PRODUZIONE DEGLI O.G.M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805680071"/>
              </p:ext>
            </p:extLst>
          </p:nvPr>
        </p:nvGraphicFramePr>
        <p:xfrm>
          <a:off x="683568" y="1356380"/>
          <a:ext cx="7848872" cy="488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3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75373" y="1988840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agricoltura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zootecnia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armacologia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veterinaria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(produzione di microrganismi per lo smaltimento dei rifiuti, depurazione delle acque, produzione di energia ecc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404664"/>
            <a:ext cx="794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it-IT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Gli </a:t>
            </a:r>
            <a:r>
              <a:rPr lang="it-IT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OGM  sono utilizzati in…….</a:t>
            </a:r>
            <a:endParaRPr lang="it-IT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4276" y="1169368"/>
            <a:ext cx="8496944" cy="1899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Sono state create molte varietà di piante OGM. </a:t>
            </a:r>
          </a:p>
          <a:p>
            <a:pPr marL="0" indent="0">
              <a:buNone/>
            </a:pPr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Solo quattro hanno raggiunto una grande diffusione. </a:t>
            </a:r>
          </a:p>
        </p:txBody>
      </p:sp>
      <p:cxnSp>
        <p:nvCxnSpPr>
          <p:cNvPr id="20" name="Connettore 2 19"/>
          <p:cNvCxnSpPr/>
          <p:nvPr/>
        </p:nvCxnSpPr>
        <p:spPr>
          <a:xfrm>
            <a:off x="8028384" y="3191687"/>
            <a:ext cx="0" cy="6541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/>
          <p:cNvGrpSpPr/>
          <p:nvPr/>
        </p:nvGrpSpPr>
        <p:grpSpPr>
          <a:xfrm>
            <a:off x="259442" y="2708920"/>
            <a:ext cx="8777054" cy="3600400"/>
            <a:chOff x="117721" y="1988840"/>
            <a:chExt cx="8777054" cy="3600400"/>
          </a:xfrm>
        </p:grpSpPr>
        <p:sp>
          <p:nvSpPr>
            <p:cNvPr id="2" name="CasellaDiTesto 1"/>
            <p:cNvSpPr txBox="1"/>
            <p:nvPr/>
          </p:nvSpPr>
          <p:spPr>
            <a:xfrm>
              <a:off x="539552" y="3505445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/>
                <a:t>soia</a:t>
              </a:r>
              <a:endParaRPr lang="it-IT" sz="2800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699792" y="3121804"/>
              <a:ext cx="1354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/>
                <a:t>cotone</a:t>
              </a:r>
              <a:endParaRPr lang="it-IT" sz="2800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076056" y="3769876"/>
              <a:ext cx="1027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/>
                <a:t>colza</a:t>
              </a:r>
              <a:endParaRPr lang="it-IT" sz="2800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7380312" y="3212423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/>
                <a:t>mais</a:t>
              </a:r>
              <a:endParaRPr lang="it-IT" sz="2800" dirty="0"/>
            </a:p>
          </p:txBody>
        </p:sp>
        <p:cxnSp>
          <p:nvCxnSpPr>
            <p:cNvPr id="9" name="Connettore 1 8"/>
            <p:cNvCxnSpPr/>
            <p:nvPr/>
          </p:nvCxnSpPr>
          <p:spPr>
            <a:xfrm>
              <a:off x="971600" y="2492896"/>
              <a:ext cx="691276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flipV="1">
              <a:off x="4427984" y="1988840"/>
              <a:ext cx="0" cy="5040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>
              <a:off x="971600" y="2492896"/>
              <a:ext cx="0" cy="90482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>
              <a:endCxn id="5" idx="0"/>
            </p:cNvCxnSpPr>
            <p:nvPr/>
          </p:nvCxnSpPr>
          <p:spPr>
            <a:xfrm>
              <a:off x="3376876" y="2478587"/>
              <a:ext cx="0" cy="64321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5508104" y="2492896"/>
              <a:ext cx="0" cy="127698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Risultati immagini per soi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21" y="4288867"/>
              <a:ext cx="2078015" cy="114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746211"/>
              <a:ext cx="1871489" cy="978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748" y="4454410"/>
              <a:ext cx="1690712" cy="113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3934481"/>
              <a:ext cx="2090527" cy="136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olo 1"/>
          <p:cNvSpPr txBox="1">
            <a:spLocks/>
          </p:cNvSpPr>
          <p:nvPr/>
        </p:nvSpPr>
        <p:spPr>
          <a:xfrm>
            <a:off x="525421" y="-12925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AGRICOLTURA  E  OGM</a:t>
            </a:r>
          </a:p>
        </p:txBody>
      </p:sp>
    </p:spTree>
    <p:extLst>
      <p:ext uri="{BB962C8B-B14F-4D97-AF65-F5344CB8AC3E}">
        <p14:creationId xmlns:p14="http://schemas.microsoft.com/office/powerpoint/2010/main" val="37875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>
                <a:solidFill>
                  <a:srgbClr val="FF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Il Regolamento </a:t>
            </a:r>
            <a:r>
              <a:rPr lang="it-IT" sz="4000" b="1" dirty="0" smtClean="0">
                <a:solidFill>
                  <a:srgbClr val="FF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europeo 1829/2003</a:t>
            </a:r>
            <a:endParaRPr lang="it-IT" sz="4000" b="1" dirty="0">
              <a:solidFill>
                <a:srgbClr val="FF6600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4499992" y="90872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629816" y="1916832"/>
            <a:ext cx="8262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ndalus" panose="02020603050405020304" pitchFamily="18" charset="-78"/>
                <a:cs typeface="Andalus" panose="02020603050405020304" pitchFamily="18" charset="-78"/>
              </a:rPr>
              <a:t>definisce la procedura  comunitaria per ottenere </a:t>
            </a:r>
            <a:r>
              <a:rPr lang="it-I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l'autorizzazione alla coltivazione di </a:t>
            </a:r>
            <a:r>
              <a:rPr lang="it-IT" sz="2400" dirty="0">
                <a:latin typeface="Andalus" panose="02020603050405020304" pitchFamily="18" charset="-78"/>
                <a:cs typeface="Andalus" panose="02020603050405020304" pitchFamily="18" charset="-78"/>
              </a:rPr>
              <a:t>piante geneticamente modificate </a:t>
            </a:r>
            <a:r>
              <a:rPr lang="it-I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destinate</a:t>
            </a:r>
            <a:endParaRPr lang="it-IT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9" name="Connettore 1 8"/>
          <p:cNvCxnSpPr/>
          <p:nvPr/>
        </p:nvCxnSpPr>
        <p:spPr>
          <a:xfrm flipH="1">
            <a:off x="2923269" y="2747829"/>
            <a:ext cx="1392125" cy="808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6" idx="2"/>
          </p:cNvCxnSpPr>
          <p:nvPr/>
        </p:nvCxnSpPr>
        <p:spPr>
          <a:xfrm>
            <a:off x="4761148" y="2747829"/>
            <a:ext cx="1467036" cy="808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589410" y="3573016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all’alimentazione umana </a:t>
            </a:r>
            <a:endParaRPr lang="it-IT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004048" y="3556492"/>
            <a:ext cx="3470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all’alimentazione degli animali</a:t>
            </a:r>
            <a:endParaRPr lang="it-IT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234705" cy="242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44" y="4061782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1150</Words>
  <Application>Microsoft Office PowerPoint</Application>
  <PresentationFormat>Presentazione su schermo (4:3)</PresentationFormat>
  <Paragraphs>193</Paragraphs>
  <Slides>25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O.G.M.</vt:lpstr>
      <vt:lpstr>Presentazione standard di PowerPoint</vt:lpstr>
      <vt:lpstr>Presentazione standard di PowerPoint</vt:lpstr>
      <vt:lpstr>Presentazione standard di PowerPoint</vt:lpstr>
      <vt:lpstr>DNA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OGM  farmaci</vt:lpstr>
      <vt:lpstr>L’insulina</vt:lpstr>
      <vt:lpstr>OGM: pro e contro</vt:lpstr>
      <vt:lpstr> VANTAGGI PER LE COLTIVAZIONI </vt:lpstr>
      <vt:lpstr>I VANTAGGI ZOOTECNIA</vt:lpstr>
      <vt:lpstr>Presentazione standard di PowerPoint</vt:lpstr>
      <vt:lpstr>Presentazione standard di PowerPoint</vt:lpstr>
      <vt:lpstr>CONFRONTO TRA EUROPA E STATI UNITI D’ AMERICA</vt:lpstr>
      <vt:lpstr>RESA E COSTI</vt:lpstr>
      <vt:lpstr> OGM NON POSSONO RISOLVERE LA FAME NEL MONDO</vt:lpstr>
      <vt:lpstr>O.G.M. PRO O CONTRO?</vt:lpstr>
      <vt:lpstr>L’ex ministro: «L’OGM è il futuro, le paure si battono con la conoscenza»    </vt:lpstr>
      <vt:lpstr> Il patron di Eataly:  «Manteniamo le radici e avremo più clienti»</vt:lpstr>
      <vt:lpstr>In alternativa agli OGM ………AGRICOLTURA BIOLOGICA</vt:lpstr>
      <vt:lpstr>AGRICOLTURA BIOLOGICA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Alunni</dc:creator>
  <cp:lastModifiedBy>Maria Rosa</cp:lastModifiedBy>
  <cp:revision>164</cp:revision>
  <cp:lastPrinted>2016-11-17T13:33:26Z</cp:lastPrinted>
  <dcterms:created xsi:type="dcterms:W3CDTF">2016-11-09T10:00:09Z</dcterms:created>
  <dcterms:modified xsi:type="dcterms:W3CDTF">2016-11-21T17:59:22Z</dcterms:modified>
</cp:coreProperties>
</file>